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34"/>
  </p:notesMasterIdLst>
  <p:sldIdLst>
    <p:sldId id="281" r:id="rId5"/>
    <p:sldId id="283" r:id="rId6"/>
    <p:sldId id="259" r:id="rId7"/>
    <p:sldId id="260" r:id="rId8"/>
    <p:sldId id="285" r:id="rId9"/>
    <p:sldId id="286" r:id="rId10"/>
    <p:sldId id="298" r:id="rId11"/>
    <p:sldId id="302" r:id="rId12"/>
    <p:sldId id="303" r:id="rId13"/>
    <p:sldId id="321" r:id="rId14"/>
    <p:sldId id="322" r:id="rId15"/>
    <p:sldId id="323" r:id="rId16"/>
    <p:sldId id="339" r:id="rId17"/>
    <p:sldId id="340" r:id="rId18"/>
    <p:sldId id="343" r:id="rId19"/>
    <p:sldId id="344" r:id="rId20"/>
    <p:sldId id="326" r:id="rId21"/>
    <p:sldId id="333" r:id="rId22"/>
    <p:sldId id="334" r:id="rId23"/>
    <p:sldId id="335" r:id="rId24"/>
    <p:sldId id="336" r:id="rId25"/>
    <p:sldId id="337" r:id="rId26"/>
    <p:sldId id="338" r:id="rId27"/>
    <p:sldId id="341" r:id="rId28"/>
    <p:sldId id="316" r:id="rId29"/>
    <p:sldId id="342" r:id="rId30"/>
    <p:sldId id="297" r:id="rId31"/>
    <p:sldId id="332" r:id="rId32"/>
    <p:sldId id="27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69" autoAdjust="0"/>
    <p:restoredTop sz="94619" autoAdjust="0"/>
  </p:normalViewPr>
  <p:slideViewPr>
    <p:cSldViewPr snapToGrid="0">
      <p:cViewPr varScale="1">
        <p:scale>
          <a:sx n="86" d="100"/>
          <a:sy n="86" d="100"/>
        </p:scale>
        <p:origin x="533"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2.png>
</file>

<file path=ppt/media/image3.png>
</file>

<file path=ppt/media/image4.gif>
</file>

<file path=ppt/media/image5.gif>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CC7A23-28D8-452E-B715-5863839CBD04}" type="datetimeFigureOut">
              <a:rPr lang="en-IN" smtClean="0"/>
              <a:t>18-05-2022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2DD672-66C6-413B-80D4-02A38E6CC92E}" type="slidenum">
              <a:rPr lang="en-IN" smtClean="0"/>
              <a:t>‹#›</a:t>
            </a:fld>
            <a:endParaRPr lang="en-IN"/>
          </a:p>
        </p:txBody>
      </p:sp>
    </p:spTree>
    <p:extLst>
      <p:ext uri="{BB962C8B-B14F-4D97-AF65-F5344CB8AC3E}">
        <p14:creationId xmlns:p14="http://schemas.microsoft.com/office/powerpoint/2010/main" val="1194910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B2DE307D-2160-47F8-A30E-B5FB1D1FFBFA}" type="datetime1">
              <a:rPr lang="en-US" smtClean="0"/>
              <a:t>5/18/2022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41D213-36DB-4F82-983D-8F2446A4B293}" type="datetime1">
              <a:rPr lang="en-US" smtClean="0"/>
              <a:t>5/18/2022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05B30B36-5F2A-4988-A31B-6C44C58A8C64}" type="datetime1">
              <a:rPr lang="en-US" smtClean="0"/>
              <a:t>5/18/2022</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5CF16E64-3913-47DB-B0B3-0FDF5C50754C}" type="datetime1">
              <a:rPr lang="en-US" smtClean="0"/>
              <a:t>5/18/2022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2283DF8C-7BC1-418D-95F0-E1F0B88CA463}" type="datetime1">
              <a:rPr lang="en-US" smtClean="0"/>
              <a:t>5/18/2022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6CB15C-FA32-445E-840C-F3F77252329C}" type="datetime1">
              <a:rPr lang="en-US" smtClean="0"/>
              <a:t>5/18/2022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9697668-F3BF-459A-B798-883CE2087852}" type="datetime1">
              <a:rPr lang="en-US" smtClean="0"/>
              <a:t>5/18/2022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2C8C86-EAFD-4CBF-A165-9155DABB4FBD}" type="datetime1">
              <a:rPr lang="en-US" smtClean="0"/>
              <a:t>5/18/2022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77C5B6-D3F6-40D8-B12E-240E1B1F5601}" type="datetime1">
              <a:rPr lang="en-US" smtClean="0"/>
              <a:t>5/18/2022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AB589105-B2C0-4FB9-9424-5A6AF3028ADD}" type="datetime1">
              <a:rPr lang="en-US" smtClean="0"/>
              <a:t>5/18/2022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9949C8C-05B2-4408-8FEC-EC1A6B80B0B1}" type="datetime1">
              <a:rPr lang="en-US" smtClean="0"/>
              <a:t>5/18/2022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89CFCC88-0AE7-4AC2-9368-4B6075A841F5}" type="datetime1">
              <a:rPr lang="en-US" smtClean="0"/>
              <a:t>5/18/2022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pPr/>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image" Target="../media/image8.jpeg"/></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trains-trip.web.app/"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ational Institute of Technology, Silchar - Wikipedia">
            <a:extLst>
              <a:ext uri="{FF2B5EF4-FFF2-40B4-BE49-F238E27FC236}">
                <a16:creationId xmlns:a16="http://schemas.microsoft.com/office/drawing/2014/main" id="{C26AC259-DB59-4B5C-A539-4B1FDFD1F04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48567" y="491904"/>
            <a:ext cx="2094865" cy="2084070"/>
          </a:xfrm>
          <a:prstGeom prst="rect">
            <a:avLst/>
          </a:prstGeom>
          <a:noFill/>
          <a:ln>
            <a:noFill/>
          </a:ln>
        </p:spPr>
      </p:pic>
      <p:graphicFrame>
        <p:nvGraphicFramePr>
          <p:cNvPr id="11" name="Table 11">
            <a:extLst>
              <a:ext uri="{FF2B5EF4-FFF2-40B4-BE49-F238E27FC236}">
                <a16:creationId xmlns:a16="http://schemas.microsoft.com/office/drawing/2014/main" id="{88B71E98-409E-4B27-9CB8-EB7750CA4F2B}"/>
              </a:ext>
            </a:extLst>
          </p:cNvPr>
          <p:cNvGraphicFramePr>
            <a:graphicFrameLocks noGrp="1"/>
          </p:cNvGraphicFramePr>
          <p:nvPr>
            <p:extLst>
              <p:ext uri="{D42A27DB-BD31-4B8C-83A1-F6EECF244321}">
                <p14:modId xmlns:p14="http://schemas.microsoft.com/office/powerpoint/2010/main" val="2697395788"/>
              </p:ext>
            </p:extLst>
          </p:nvPr>
        </p:nvGraphicFramePr>
        <p:xfrm>
          <a:off x="318610" y="5122991"/>
          <a:ext cx="5309834" cy="1112520"/>
        </p:xfrm>
        <a:graphic>
          <a:graphicData uri="http://schemas.openxmlformats.org/drawingml/2006/table">
            <a:tbl>
              <a:tblPr firstRow="1" bandRow="1">
                <a:tableStyleId>{93296810-A885-4BE3-A3E7-6D5BEEA58F35}</a:tableStyleId>
              </a:tblPr>
              <a:tblGrid>
                <a:gridCol w="2654917">
                  <a:extLst>
                    <a:ext uri="{9D8B030D-6E8A-4147-A177-3AD203B41FA5}">
                      <a16:colId xmlns:a16="http://schemas.microsoft.com/office/drawing/2014/main" val="1486586334"/>
                    </a:ext>
                  </a:extLst>
                </a:gridCol>
                <a:gridCol w="2654917">
                  <a:extLst>
                    <a:ext uri="{9D8B030D-6E8A-4147-A177-3AD203B41FA5}">
                      <a16:colId xmlns:a16="http://schemas.microsoft.com/office/drawing/2014/main" val="1842403317"/>
                    </a:ext>
                  </a:extLst>
                </a:gridCol>
              </a:tblGrid>
              <a:tr h="370840">
                <a:tc>
                  <a:txBody>
                    <a:bodyPr/>
                    <a:lstStyle/>
                    <a:p>
                      <a:r>
                        <a:rPr lang="en-US" dirty="0"/>
                        <a:t>Name</a:t>
                      </a:r>
                      <a:endParaRPr lang="en-IN" dirty="0"/>
                    </a:p>
                  </a:txBody>
                  <a:tcPr/>
                </a:tc>
                <a:tc>
                  <a:txBody>
                    <a:bodyPr/>
                    <a:lstStyle/>
                    <a:p>
                      <a:r>
                        <a:rPr lang="en-US" dirty="0"/>
                        <a:t>Scholar Id</a:t>
                      </a:r>
                      <a:endParaRPr lang="en-IN" dirty="0"/>
                    </a:p>
                  </a:txBody>
                  <a:tcPr/>
                </a:tc>
                <a:extLst>
                  <a:ext uri="{0D108BD9-81ED-4DB2-BD59-A6C34878D82A}">
                    <a16:rowId xmlns:a16="http://schemas.microsoft.com/office/drawing/2014/main" val="1113006353"/>
                  </a:ext>
                </a:extLst>
              </a:tr>
              <a:tr h="370840">
                <a:tc>
                  <a:txBody>
                    <a:bodyPr/>
                    <a:lstStyle/>
                    <a:p>
                      <a:r>
                        <a:rPr lang="en-US" dirty="0"/>
                        <a:t>Vivek Kumar</a:t>
                      </a:r>
                      <a:endParaRPr lang="en-IN" dirty="0"/>
                    </a:p>
                  </a:txBody>
                  <a:tcPr/>
                </a:tc>
                <a:tc>
                  <a:txBody>
                    <a:bodyPr/>
                    <a:lstStyle/>
                    <a:p>
                      <a:r>
                        <a:rPr lang="en-US" dirty="0"/>
                        <a:t>1813030</a:t>
                      </a:r>
                      <a:endParaRPr lang="en-IN" dirty="0"/>
                    </a:p>
                  </a:txBody>
                  <a:tcPr/>
                </a:tc>
                <a:extLst>
                  <a:ext uri="{0D108BD9-81ED-4DB2-BD59-A6C34878D82A}">
                    <a16:rowId xmlns:a16="http://schemas.microsoft.com/office/drawing/2014/main" val="2442777848"/>
                  </a:ext>
                </a:extLst>
              </a:tr>
              <a:tr h="370840">
                <a:tc>
                  <a:txBody>
                    <a:bodyPr/>
                    <a:lstStyle/>
                    <a:p>
                      <a:r>
                        <a:rPr lang="en-US" dirty="0"/>
                        <a:t>Sushant Kumar</a:t>
                      </a:r>
                      <a:endParaRPr lang="en-IN" dirty="0"/>
                    </a:p>
                  </a:txBody>
                  <a:tcPr/>
                </a:tc>
                <a:tc>
                  <a:txBody>
                    <a:bodyPr/>
                    <a:lstStyle/>
                    <a:p>
                      <a:r>
                        <a:rPr lang="en-US" dirty="0"/>
                        <a:t>1813063</a:t>
                      </a:r>
                      <a:endParaRPr lang="en-IN" dirty="0"/>
                    </a:p>
                  </a:txBody>
                  <a:tcPr/>
                </a:tc>
                <a:extLst>
                  <a:ext uri="{0D108BD9-81ED-4DB2-BD59-A6C34878D82A}">
                    <a16:rowId xmlns:a16="http://schemas.microsoft.com/office/drawing/2014/main" val="2218839758"/>
                  </a:ext>
                </a:extLst>
              </a:tr>
            </a:tbl>
          </a:graphicData>
        </a:graphic>
      </p:graphicFrame>
      <p:graphicFrame>
        <p:nvGraphicFramePr>
          <p:cNvPr id="12" name="Table 12">
            <a:extLst>
              <a:ext uri="{FF2B5EF4-FFF2-40B4-BE49-F238E27FC236}">
                <a16:creationId xmlns:a16="http://schemas.microsoft.com/office/drawing/2014/main" id="{59E3FD46-C8CA-453B-87A0-DDDD90CC2917}"/>
              </a:ext>
            </a:extLst>
          </p:cNvPr>
          <p:cNvGraphicFramePr>
            <a:graphicFrameLocks noGrp="1"/>
          </p:cNvGraphicFramePr>
          <p:nvPr>
            <p:extLst>
              <p:ext uri="{D42A27DB-BD31-4B8C-83A1-F6EECF244321}">
                <p14:modId xmlns:p14="http://schemas.microsoft.com/office/powerpoint/2010/main" val="3992227071"/>
              </p:ext>
            </p:extLst>
          </p:nvPr>
        </p:nvGraphicFramePr>
        <p:xfrm>
          <a:off x="8176334" y="4840928"/>
          <a:ext cx="3697056" cy="741680"/>
        </p:xfrm>
        <a:graphic>
          <a:graphicData uri="http://schemas.openxmlformats.org/drawingml/2006/table">
            <a:tbl>
              <a:tblPr firstRow="1" bandRow="1">
                <a:tableStyleId>{93296810-A885-4BE3-A3E7-6D5BEEA58F35}</a:tableStyleId>
              </a:tblPr>
              <a:tblGrid>
                <a:gridCol w="3697056">
                  <a:extLst>
                    <a:ext uri="{9D8B030D-6E8A-4147-A177-3AD203B41FA5}">
                      <a16:colId xmlns:a16="http://schemas.microsoft.com/office/drawing/2014/main" val="1744198118"/>
                    </a:ext>
                  </a:extLst>
                </a:gridCol>
              </a:tblGrid>
              <a:tr h="370840">
                <a:tc>
                  <a:txBody>
                    <a:bodyPr/>
                    <a:lstStyle/>
                    <a:p>
                      <a:r>
                        <a:rPr lang="en-US" dirty="0"/>
                        <a:t>Under the Guidance of:</a:t>
                      </a:r>
                      <a:endParaRPr lang="en-IN" dirty="0"/>
                    </a:p>
                  </a:txBody>
                  <a:tcPr/>
                </a:tc>
                <a:extLst>
                  <a:ext uri="{0D108BD9-81ED-4DB2-BD59-A6C34878D82A}">
                    <a16:rowId xmlns:a16="http://schemas.microsoft.com/office/drawing/2014/main" val="1970966538"/>
                  </a:ext>
                </a:extLst>
              </a:tr>
              <a:tr h="370840">
                <a:tc>
                  <a:txBody>
                    <a:bodyPr/>
                    <a:lstStyle/>
                    <a:p>
                      <a:r>
                        <a:rPr lang="en-IN" sz="1800" b="1" i="0" kern="1200" dirty="0" err="1">
                          <a:solidFill>
                            <a:schemeClr val="dk1"/>
                          </a:solidFill>
                          <a:effectLst/>
                          <a:latin typeface="+mn-lt"/>
                          <a:ea typeface="+mn-ea"/>
                          <a:cs typeface="+mn-cs"/>
                        </a:rPr>
                        <a:t>Dr.</a:t>
                      </a:r>
                      <a:r>
                        <a:rPr lang="en-IN" sz="1800" b="1" i="0" kern="1200" dirty="0">
                          <a:solidFill>
                            <a:schemeClr val="dk1"/>
                          </a:solidFill>
                          <a:effectLst/>
                          <a:latin typeface="+mn-lt"/>
                          <a:ea typeface="+mn-ea"/>
                          <a:cs typeface="+mn-cs"/>
                        </a:rPr>
                        <a:t>  </a:t>
                      </a:r>
                      <a:r>
                        <a:rPr lang="en-IN" sz="1800" b="1" i="0" kern="1200" dirty="0" err="1">
                          <a:solidFill>
                            <a:schemeClr val="dk1"/>
                          </a:solidFill>
                          <a:effectLst/>
                          <a:latin typeface="+mn-lt"/>
                          <a:ea typeface="+mn-ea"/>
                          <a:cs typeface="+mn-cs"/>
                        </a:rPr>
                        <a:t>Risha</a:t>
                      </a:r>
                      <a:r>
                        <a:rPr lang="en-IN" sz="1800" b="1" i="0" kern="1200" dirty="0">
                          <a:solidFill>
                            <a:schemeClr val="dk1"/>
                          </a:solidFill>
                          <a:effectLst/>
                          <a:latin typeface="+mn-lt"/>
                          <a:ea typeface="+mn-ea"/>
                          <a:cs typeface="+mn-cs"/>
                        </a:rPr>
                        <a:t>  Mal</a:t>
                      </a:r>
                      <a:endParaRPr lang="en-IN" dirty="0"/>
                    </a:p>
                  </a:txBody>
                  <a:tcPr/>
                </a:tc>
                <a:extLst>
                  <a:ext uri="{0D108BD9-81ED-4DB2-BD59-A6C34878D82A}">
                    <a16:rowId xmlns:a16="http://schemas.microsoft.com/office/drawing/2014/main" val="278255666"/>
                  </a:ext>
                </a:extLst>
              </a:tr>
            </a:tbl>
          </a:graphicData>
        </a:graphic>
      </p:graphicFrame>
      <p:grpSp>
        <p:nvGrpSpPr>
          <p:cNvPr id="14" name="Google Shape;138;p20">
            <a:extLst>
              <a:ext uri="{FF2B5EF4-FFF2-40B4-BE49-F238E27FC236}">
                <a16:creationId xmlns:a16="http://schemas.microsoft.com/office/drawing/2014/main" id="{00F2E248-43F8-4D62-8AF2-35D4C84B5BE9}"/>
              </a:ext>
            </a:extLst>
          </p:cNvPr>
          <p:cNvGrpSpPr/>
          <p:nvPr/>
        </p:nvGrpSpPr>
        <p:grpSpPr>
          <a:xfrm>
            <a:off x="-1" y="2822070"/>
            <a:ext cx="12192001" cy="1213860"/>
            <a:chOff x="8625" y="4115854"/>
            <a:chExt cx="12192001" cy="2080511"/>
          </a:xfrm>
        </p:grpSpPr>
        <p:sp>
          <p:nvSpPr>
            <p:cNvPr id="15" name="Google Shape;139;p20">
              <a:extLst>
                <a:ext uri="{FF2B5EF4-FFF2-40B4-BE49-F238E27FC236}">
                  <a16:creationId xmlns:a16="http://schemas.microsoft.com/office/drawing/2014/main" id="{260FD5BB-4DB3-4953-8672-E18ECAA2E525}"/>
                </a:ext>
              </a:extLst>
            </p:cNvPr>
            <p:cNvSpPr/>
            <p:nvPr/>
          </p:nvSpPr>
          <p:spPr>
            <a:xfrm>
              <a:off x="8626" y="4249539"/>
              <a:ext cx="12192000" cy="1818164"/>
            </a:xfrm>
            <a:prstGeom prst="rect">
              <a:avLst/>
            </a:prstGeom>
            <a:solidFill>
              <a:srgbClr val="91B9F5"/>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16" name="Google Shape;140;p20">
              <a:extLst>
                <a:ext uri="{FF2B5EF4-FFF2-40B4-BE49-F238E27FC236}">
                  <a16:creationId xmlns:a16="http://schemas.microsoft.com/office/drawing/2014/main" id="{3FADF712-F750-4BE9-8B34-7683698075A1}"/>
                </a:ext>
              </a:extLst>
            </p:cNvPr>
            <p:cNvSpPr/>
            <p:nvPr/>
          </p:nvSpPr>
          <p:spPr>
            <a:xfrm>
              <a:off x="8625" y="4115854"/>
              <a:ext cx="12191853" cy="70740"/>
            </a:xfrm>
            <a:prstGeom prst="rect">
              <a:avLst/>
            </a:prstGeom>
            <a:solidFill>
              <a:srgbClr val="91B9F5"/>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 name="Google Shape;141;p20">
              <a:extLst>
                <a:ext uri="{FF2B5EF4-FFF2-40B4-BE49-F238E27FC236}">
                  <a16:creationId xmlns:a16="http://schemas.microsoft.com/office/drawing/2014/main" id="{51E62B41-D2F3-45C1-BAA1-2AC4BFB7212F}"/>
                </a:ext>
              </a:extLst>
            </p:cNvPr>
            <p:cNvSpPr/>
            <p:nvPr/>
          </p:nvSpPr>
          <p:spPr>
            <a:xfrm>
              <a:off x="8773" y="6125625"/>
              <a:ext cx="12191853" cy="70740"/>
            </a:xfrm>
            <a:prstGeom prst="rect">
              <a:avLst/>
            </a:prstGeom>
            <a:solidFill>
              <a:srgbClr val="91B9F5"/>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sp>
        <p:nvSpPr>
          <p:cNvPr id="19" name="TextBox 18">
            <a:extLst>
              <a:ext uri="{FF2B5EF4-FFF2-40B4-BE49-F238E27FC236}">
                <a16:creationId xmlns:a16="http://schemas.microsoft.com/office/drawing/2014/main" id="{F78252E2-A71A-4CF4-A728-66F9281DC79D}"/>
              </a:ext>
            </a:extLst>
          </p:cNvPr>
          <p:cNvSpPr txBox="1"/>
          <p:nvPr/>
        </p:nvSpPr>
        <p:spPr>
          <a:xfrm>
            <a:off x="2514600" y="3105834"/>
            <a:ext cx="7730231" cy="646331"/>
          </a:xfrm>
          <a:prstGeom prst="rect">
            <a:avLst/>
          </a:prstGeom>
          <a:noFill/>
        </p:spPr>
        <p:txBody>
          <a:bodyPr wrap="square">
            <a:spAutoFit/>
          </a:bodyPr>
          <a:lstStyle/>
          <a:p>
            <a:pPr lvl="0" defTabSz="457200">
              <a:defRPr/>
            </a:pPr>
            <a:r>
              <a:rPr lang="en-US" sz="1800" b="1" dirty="0">
                <a:solidFill>
                  <a:srgbClr val="FF0000"/>
                </a:solidFill>
                <a:effectLst/>
                <a:latin typeface="Arial" panose="020B0604020202020204" pitchFamily="34" charset="0"/>
                <a:ea typeface="Calibri" panose="020F0502020204030204" pitchFamily="34" charset="0"/>
                <a:cs typeface="Times New Roman" panose="02020603050405020304" pitchFamily="18" charset="0"/>
              </a:rPr>
              <a:t>TOPIC:</a:t>
            </a:r>
            <a:r>
              <a:rPr lang="en-US" sz="1800" dirty="0">
                <a:solidFill>
                  <a:srgbClr val="FF0000"/>
                </a:solidFill>
                <a:effectLst/>
                <a:latin typeface="Arial" panose="020B0604020202020204" pitchFamily="34" charset="0"/>
                <a:ea typeface="Calibri" panose="020F0502020204030204" pitchFamily="34" charset="0"/>
                <a:cs typeface="Times New Roman" panose="02020603050405020304" pitchFamily="18" charset="0"/>
              </a:rPr>
              <a:t> </a:t>
            </a:r>
            <a:r>
              <a:rPr lang="en-US" dirty="0">
                <a:latin typeface="Arial" panose="020B0604020202020204" pitchFamily="34" charset="0"/>
                <a:cs typeface="Arial" panose="020B0604020202020204" pitchFamily="34" charset="0"/>
              </a:rPr>
              <a:t>WEB APPLICATION FOR DETECTION OF ROUTES BETWEEN TWO STATIONS WITH NO DIRECT TRAIN CONNECTIVITY</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8FCACC3B-40D4-4BDB-B25E-533EB746014E}"/>
              </a:ext>
            </a:extLst>
          </p:cNvPr>
          <p:cNvSpPr>
            <a:spLocks noGrp="1"/>
          </p:cNvSpPr>
          <p:nvPr>
            <p:ph type="sldNum" sz="quarter" idx="12"/>
          </p:nvPr>
        </p:nvSpPr>
        <p:spPr/>
        <p:txBody>
          <a:bodyPr/>
          <a:lstStyle/>
          <a:p>
            <a:fld id="{3A98EE3D-8CD1-4C3F-BD1C-C98C9596463C}" type="slidenum">
              <a:rPr lang="en-US" smtClean="0"/>
              <a:pPr/>
              <a:t>1</a:t>
            </a:fld>
            <a:endParaRPr lang="en-US" dirty="0"/>
          </a:p>
        </p:txBody>
      </p:sp>
    </p:spTree>
    <p:extLst>
      <p:ext uri="{BB962C8B-B14F-4D97-AF65-F5344CB8AC3E}">
        <p14:creationId xmlns:p14="http://schemas.microsoft.com/office/powerpoint/2010/main" val="367114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7DC541-4A6E-4030-A7F6-9EB379F1644E}"/>
              </a:ext>
            </a:extLst>
          </p:cNvPr>
          <p:cNvSpPr>
            <a:spLocks noGrp="1"/>
          </p:cNvSpPr>
          <p:nvPr>
            <p:ph idx="1"/>
          </p:nvPr>
        </p:nvSpPr>
        <p:spPr/>
        <p:txBody>
          <a:bodyPr/>
          <a:lstStyle/>
          <a:p>
            <a:pPr algn="just"/>
            <a:r>
              <a:rPr lang="en-US" sz="1800" dirty="0">
                <a:solidFill>
                  <a:schemeClr val="tx1"/>
                </a:solidFill>
                <a:latin typeface="Arial" panose="020B0604020202020204" pitchFamily="34" charset="0"/>
                <a:cs typeface="Arial" panose="020B0604020202020204" pitchFamily="34" charset="0"/>
              </a:rPr>
              <a:t>Although project till now was great and it served its purpose but there were some glitches associated with it.</a:t>
            </a:r>
          </a:p>
          <a:p>
            <a:pPr algn="just"/>
            <a:r>
              <a:rPr lang="en-US" sz="1800" dirty="0">
                <a:solidFill>
                  <a:schemeClr val="tx1"/>
                </a:solidFill>
                <a:latin typeface="Arial" panose="020B0604020202020204" pitchFamily="34" charset="0"/>
                <a:cs typeface="Arial" panose="020B0604020202020204" pitchFamily="34" charset="0"/>
              </a:rPr>
              <a:t>Some necessary features like suggesting a name when someone types any letter were missing.</a:t>
            </a:r>
          </a:p>
          <a:p>
            <a:pPr algn="just"/>
            <a:r>
              <a:rPr lang="en-US" sz="1800" dirty="0">
                <a:solidFill>
                  <a:schemeClr val="tx1"/>
                </a:solidFill>
                <a:latin typeface="Arial" panose="020B0604020202020204" pitchFamily="34" charset="0"/>
                <a:cs typeface="Arial" panose="020B0604020202020204" pitchFamily="34" charset="0"/>
              </a:rPr>
              <a:t>Some other improvements like optimizing the code ,scaling the databases have also been tried.</a:t>
            </a:r>
          </a:p>
          <a:p>
            <a:pPr algn="just"/>
            <a:r>
              <a:rPr lang="en-US" sz="1800" dirty="0">
                <a:solidFill>
                  <a:schemeClr val="tx1"/>
                </a:solidFill>
                <a:latin typeface="Arial" panose="020B0604020202020204" pitchFamily="34" charset="0"/>
                <a:cs typeface="Arial" panose="020B0604020202020204" pitchFamily="34" charset="0"/>
              </a:rPr>
              <a:t>Issues related with upper case and lower case have also been fixed as discussed in later slides.</a:t>
            </a:r>
          </a:p>
          <a:p>
            <a:pPr algn="just"/>
            <a:r>
              <a:rPr lang="en-US" sz="1800" dirty="0">
                <a:solidFill>
                  <a:schemeClr val="tx1"/>
                </a:solidFill>
                <a:latin typeface="Arial" panose="020B0604020202020204" pitchFamily="34" charset="0"/>
                <a:cs typeface="Arial" panose="020B0604020202020204" pitchFamily="34" charset="0"/>
              </a:rPr>
              <a:t>The duration of each journey should also be shown.</a:t>
            </a:r>
          </a:p>
          <a:p>
            <a:pPr algn="just"/>
            <a:r>
              <a:rPr lang="en-US" sz="1800" dirty="0">
                <a:solidFill>
                  <a:schemeClr val="tx1"/>
                </a:solidFill>
                <a:latin typeface="Arial" panose="020B0604020202020204" pitchFamily="34" charset="0"/>
                <a:cs typeface="Arial" panose="020B0604020202020204" pitchFamily="34" charset="0"/>
              </a:rPr>
              <a:t>The waiting time should also be shown.</a:t>
            </a:r>
          </a:p>
        </p:txBody>
      </p:sp>
      <p:sp>
        <p:nvSpPr>
          <p:cNvPr id="4" name="Google Shape;174;p23">
            <a:extLst>
              <a:ext uri="{FF2B5EF4-FFF2-40B4-BE49-F238E27FC236}">
                <a16:creationId xmlns:a16="http://schemas.microsoft.com/office/drawing/2014/main" id="{2F1AE11F-48AE-4011-9B29-5505121B3F27}"/>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IN" sz="3600" b="1" kern="1200"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THE CHALLENGES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National Institute of Technology, Silchar - Wikipedia">
            <a:extLst>
              <a:ext uri="{FF2B5EF4-FFF2-40B4-BE49-F238E27FC236}">
                <a16:creationId xmlns:a16="http://schemas.microsoft.com/office/drawing/2014/main" id="{38CB310A-DC0E-49B0-BE1E-68D772D6471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2" name="Slide Number Placeholder 1">
            <a:extLst>
              <a:ext uri="{FF2B5EF4-FFF2-40B4-BE49-F238E27FC236}">
                <a16:creationId xmlns:a16="http://schemas.microsoft.com/office/drawing/2014/main" id="{F0E94F07-7872-4A9D-B3DF-F144C8DA3EA2}"/>
              </a:ext>
            </a:extLst>
          </p:cNvPr>
          <p:cNvSpPr>
            <a:spLocks noGrp="1"/>
          </p:cNvSpPr>
          <p:nvPr>
            <p:ph type="sldNum" sz="quarter" idx="12"/>
          </p:nvPr>
        </p:nvSpPr>
        <p:spPr/>
        <p:txBody>
          <a:bodyPr/>
          <a:lstStyle/>
          <a:p>
            <a:fld id="{3A98EE3D-8CD1-4C3F-BD1C-C98C9596463C}" type="slidenum">
              <a:rPr lang="en-US" smtClean="0"/>
              <a:pPr/>
              <a:t>10</a:t>
            </a:fld>
            <a:endParaRPr lang="en-US" dirty="0"/>
          </a:p>
        </p:txBody>
      </p:sp>
    </p:spTree>
    <p:extLst>
      <p:ext uri="{BB962C8B-B14F-4D97-AF65-F5344CB8AC3E}">
        <p14:creationId xmlns:p14="http://schemas.microsoft.com/office/powerpoint/2010/main" val="20267860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717ECC-1B34-431B-AE91-3EACA4B9F8D0}"/>
              </a:ext>
            </a:extLst>
          </p:cNvPr>
          <p:cNvSpPr>
            <a:spLocks noGrp="1"/>
          </p:cNvSpPr>
          <p:nvPr>
            <p:ph idx="1"/>
          </p:nvPr>
        </p:nvSpPr>
        <p:spPr/>
        <p:txBody>
          <a:bodyPr>
            <a:normAutofit/>
          </a:bodyPr>
          <a:lstStyle/>
          <a:p>
            <a:pPr algn="just"/>
            <a:r>
              <a:rPr lang="en-US" sz="1800" dirty="0">
                <a:latin typeface="Arial" panose="020B0604020202020204" pitchFamily="34" charset="0"/>
                <a:cs typeface="Arial" panose="020B0604020202020204" pitchFamily="34" charset="0"/>
              </a:rPr>
              <a:t>In previous code, if we try to search any station in all capital letters or all small letters or mixed capital and small letters then it will not show any result.</a:t>
            </a:r>
          </a:p>
          <a:p>
            <a:pPr algn="just"/>
            <a:r>
              <a:rPr lang="en-US" sz="1800" dirty="0">
                <a:latin typeface="Arial" panose="020B0604020202020204" pitchFamily="34" charset="0"/>
                <a:cs typeface="Arial" panose="020B0604020202020204" pitchFamily="34" charset="0"/>
              </a:rPr>
              <a:t>So to solve this problem we have first converted all the letters of source and destination to lower case using the JavaScript function to Lowercase() and then we have used this source and destination to compute all our results.[1]</a:t>
            </a:r>
          </a:p>
          <a:p>
            <a:pPr algn="just"/>
            <a:r>
              <a:rPr lang="en-US" sz="1800" dirty="0">
                <a:latin typeface="Arial" panose="020B0604020202020204" pitchFamily="34" charset="0"/>
                <a:cs typeface="Arial" panose="020B0604020202020204" pitchFamily="34" charset="0"/>
              </a:rPr>
              <a:t>We could have used some other utilities like </a:t>
            </a:r>
            <a:r>
              <a:rPr lang="en-US" sz="1800" dirty="0" err="1">
                <a:latin typeface="Arial" panose="020B0604020202020204" pitchFamily="34" charset="0"/>
                <a:cs typeface="Arial" panose="020B0604020202020204" pitchFamily="34" charset="0"/>
              </a:rPr>
              <a:t>lodash</a:t>
            </a:r>
            <a:r>
              <a:rPr lang="en-US" sz="1800" dirty="0">
                <a:latin typeface="Arial" panose="020B0604020202020204" pitchFamily="34" charset="0"/>
                <a:cs typeface="Arial" panose="020B0604020202020204" pitchFamily="34" charset="0"/>
              </a:rPr>
              <a:t> to solve this issue</a:t>
            </a:r>
          </a:p>
          <a:p>
            <a:pPr algn="just"/>
            <a:r>
              <a:rPr lang="en-US" sz="1800" dirty="0">
                <a:latin typeface="Arial" panose="020B0604020202020204" pitchFamily="34" charset="0"/>
                <a:cs typeface="Arial" panose="020B0604020202020204" pitchFamily="34" charset="0"/>
              </a:rPr>
              <a:t>While showing the results we again converted back to standard format i.e., first letter capital and rest small.</a:t>
            </a:r>
            <a:endParaRPr lang="en-IN" sz="1800" dirty="0">
              <a:latin typeface="Arial" panose="020B0604020202020204" pitchFamily="34" charset="0"/>
              <a:cs typeface="Arial" panose="020B0604020202020204" pitchFamily="34" charset="0"/>
            </a:endParaRPr>
          </a:p>
        </p:txBody>
      </p:sp>
      <p:sp>
        <p:nvSpPr>
          <p:cNvPr id="4" name="Google Shape;174;p23">
            <a:extLst>
              <a:ext uri="{FF2B5EF4-FFF2-40B4-BE49-F238E27FC236}">
                <a16:creationId xmlns:a16="http://schemas.microsoft.com/office/drawing/2014/main" id="{8C8FAD84-6361-4D25-8545-27EC173807C2}"/>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US" sz="3600" b="1" dirty="0">
                <a:solidFill>
                  <a:schemeClr val="bg1"/>
                </a:solidFill>
                <a:latin typeface="Calibri" panose="020F0502020204030204" pitchFamily="34" charset="0"/>
                <a:cs typeface="Calibri" panose="020F0502020204030204" pitchFamily="34" charset="0"/>
              </a:rPr>
              <a:t>FIXING ISSUE WITH UPPER CASE AND LOWER CASE</a:t>
            </a:r>
            <a:endParaRPr lang="en-IN"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descr="National Institute of Technology, Silchar - Wikipedia">
            <a:extLst>
              <a:ext uri="{FF2B5EF4-FFF2-40B4-BE49-F238E27FC236}">
                <a16:creationId xmlns:a16="http://schemas.microsoft.com/office/drawing/2014/main" id="{63A9365D-E95E-4ED9-9EB7-C4220EF5B9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157491" y="487789"/>
            <a:ext cx="1125723" cy="1119922"/>
          </a:xfrm>
          <a:prstGeom prst="rect">
            <a:avLst/>
          </a:prstGeom>
          <a:noFill/>
          <a:ln>
            <a:noFill/>
          </a:ln>
        </p:spPr>
      </p:pic>
      <p:sp>
        <p:nvSpPr>
          <p:cNvPr id="2" name="Slide Number Placeholder 1">
            <a:extLst>
              <a:ext uri="{FF2B5EF4-FFF2-40B4-BE49-F238E27FC236}">
                <a16:creationId xmlns:a16="http://schemas.microsoft.com/office/drawing/2014/main" id="{C77FE378-C81F-4223-B7A2-F98783F4A412}"/>
              </a:ext>
            </a:extLst>
          </p:cNvPr>
          <p:cNvSpPr>
            <a:spLocks noGrp="1"/>
          </p:cNvSpPr>
          <p:nvPr>
            <p:ph type="sldNum" sz="quarter" idx="12"/>
          </p:nvPr>
        </p:nvSpPr>
        <p:spPr/>
        <p:txBody>
          <a:bodyPr/>
          <a:lstStyle/>
          <a:p>
            <a:fld id="{3A98EE3D-8CD1-4C3F-BD1C-C98C9596463C}" type="slidenum">
              <a:rPr lang="en-US" smtClean="0"/>
              <a:pPr/>
              <a:t>11</a:t>
            </a:fld>
            <a:endParaRPr lang="en-US" dirty="0"/>
          </a:p>
        </p:txBody>
      </p:sp>
    </p:spTree>
    <p:extLst>
      <p:ext uri="{BB962C8B-B14F-4D97-AF65-F5344CB8AC3E}">
        <p14:creationId xmlns:p14="http://schemas.microsoft.com/office/powerpoint/2010/main" val="39885587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148E3A-556A-41D9-8BF5-7C1ADA2B9F75}"/>
              </a:ext>
            </a:extLst>
          </p:cNvPr>
          <p:cNvSpPr>
            <a:spLocks noGrp="1"/>
          </p:cNvSpPr>
          <p:nvPr>
            <p:ph idx="1"/>
          </p:nvPr>
        </p:nvSpPr>
        <p:spPr/>
        <p:txBody>
          <a:bodyPr>
            <a:normAutofit/>
          </a:bodyPr>
          <a:lstStyle/>
          <a:p>
            <a:pPr algn="just"/>
            <a:r>
              <a:rPr lang="en-US" sz="1800" dirty="0">
                <a:latin typeface="Arial" panose="020B0604020202020204" pitchFamily="34" charset="0"/>
                <a:cs typeface="Arial" panose="020B0604020202020204" pitchFamily="34" charset="0"/>
              </a:rPr>
              <a:t>To make web application more user friendly we have added this feature. Whenever someone starts typing any name JavaScript running in the background will search for the possible names and will suggest it to the user.</a:t>
            </a:r>
          </a:p>
          <a:p>
            <a:pPr algn="just"/>
            <a:r>
              <a:rPr lang="en-US" sz="1800" dirty="0">
                <a:latin typeface="Arial" panose="020B0604020202020204" pitchFamily="34" charset="0"/>
                <a:cs typeface="Arial" panose="020B0604020202020204" pitchFamily="34" charset="0"/>
              </a:rPr>
              <a:t>For example if someone has to write </a:t>
            </a:r>
            <a:r>
              <a:rPr lang="en-US" sz="1800" dirty="0" err="1">
                <a:latin typeface="Arial" panose="020B0604020202020204" pitchFamily="34" charset="0"/>
                <a:cs typeface="Arial" panose="020B0604020202020204" pitchFamily="34" charset="0"/>
              </a:rPr>
              <a:t>Silchar</a:t>
            </a:r>
            <a:r>
              <a:rPr lang="en-US" sz="1800" dirty="0">
                <a:latin typeface="Arial" panose="020B0604020202020204" pitchFamily="34" charset="0"/>
                <a:cs typeface="Arial" panose="020B0604020202020204" pitchFamily="34" charset="0"/>
              </a:rPr>
              <a:t> then just after typing S in the search bar, all the names starting with S will be shown below. Again when the user types I i.e., Si then all the names starting with </a:t>
            </a:r>
            <a:r>
              <a:rPr lang="en-US" sz="1800" dirty="0" err="1">
                <a:latin typeface="Arial" panose="020B0604020202020204" pitchFamily="34" charset="0"/>
                <a:cs typeface="Arial" panose="020B0604020202020204" pitchFamily="34" charset="0"/>
              </a:rPr>
              <a:t>si</a:t>
            </a:r>
            <a:r>
              <a:rPr lang="en-US" sz="1800" dirty="0">
                <a:latin typeface="Arial" panose="020B0604020202020204" pitchFamily="34" charset="0"/>
                <a:cs typeface="Arial" panose="020B0604020202020204" pitchFamily="34" charset="0"/>
              </a:rPr>
              <a:t> will be shown in the space.</a:t>
            </a:r>
          </a:p>
          <a:p>
            <a:pPr algn="just"/>
            <a:r>
              <a:rPr lang="en-US" sz="1800" dirty="0">
                <a:latin typeface="Arial" panose="020B0604020202020204" pitchFamily="34" charset="0"/>
                <a:cs typeface="Arial" panose="020B0604020202020204" pitchFamily="34" charset="0"/>
              </a:rPr>
              <a:t>This feature will make user easy to type anything. Moreover it will also reduce typing errors.</a:t>
            </a:r>
          </a:p>
          <a:p>
            <a:pPr algn="just"/>
            <a:r>
              <a:rPr lang="en-US" sz="1800" dirty="0">
                <a:latin typeface="Arial" panose="020B0604020202020204" pitchFamily="34" charset="0"/>
                <a:cs typeface="Arial" panose="020B0604020202020204" pitchFamily="34" charset="0"/>
              </a:rPr>
              <a:t>Although it was a bulky code so it was impossible to show code here that is why a glimpse of its code and its working has been shown in the next slide.</a:t>
            </a:r>
          </a:p>
        </p:txBody>
      </p:sp>
      <p:sp>
        <p:nvSpPr>
          <p:cNvPr id="4" name="Google Shape;174;p23">
            <a:extLst>
              <a:ext uri="{FF2B5EF4-FFF2-40B4-BE49-F238E27FC236}">
                <a16:creationId xmlns:a16="http://schemas.microsoft.com/office/drawing/2014/main" id="{911C3844-69E0-462A-984D-8F016931D4C7}"/>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US"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SUGGESTING A </a:t>
            </a: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NAME</a:t>
            </a:r>
            <a:endParaRPr lang="en-IN"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descr="National Institute of Technology, Silchar - Wikipedia">
            <a:extLst>
              <a:ext uri="{FF2B5EF4-FFF2-40B4-BE49-F238E27FC236}">
                <a16:creationId xmlns:a16="http://schemas.microsoft.com/office/drawing/2014/main" id="{0A513EE2-85E7-4012-9957-B15F36F4AFC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74754"/>
            <a:ext cx="1125723" cy="1119922"/>
          </a:xfrm>
          <a:prstGeom prst="rect">
            <a:avLst/>
          </a:prstGeom>
          <a:noFill/>
          <a:ln>
            <a:noFill/>
          </a:ln>
        </p:spPr>
      </p:pic>
      <p:sp>
        <p:nvSpPr>
          <p:cNvPr id="2" name="Slide Number Placeholder 1">
            <a:extLst>
              <a:ext uri="{FF2B5EF4-FFF2-40B4-BE49-F238E27FC236}">
                <a16:creationId xmlns:a16="http://schemas.microsoft.com/office/drawing/2014/main" id="{F94D9094-EFE9-4CF7-8A57-D9F954BB2769}"/>
              </a:ext>
            </a:extLst>
          </p:cNvPr>
          <p:cNvSpPr>
            <a:spLocks noGrp="1"/>
          </p:cNvSpPr>
          <p:nvPr>
            <p:ph type="sldNum" sz="quarter" idx="12"/>
          </p:nvPr>
        </p:nvSpPr>
        <p:spPr/>
        <p:txBody>
          <a:bodyPr/>
          <a:lstStyle/>
          <a:p>
            <a:fld id="{3A98EE3D-8CD1-4C3F-BD1C-C98C9596463C}" type="slidenum">
              <a:rPr lang="en-US" smtClean="0"/>
              <a:pPr/>
              <a:t>12</a:t>
            </a:fld>
            <a:endParaRPr lang="en-US" dirty="0"/>
          </a:p>
        </p:txBody>
      </p:sp>
    </p:spTree>
    <p:extLst>
      <p:ext uri="{BB962C8B-B14F-4D97-AF65-F5344CB8AC3E}">
        <p14:creationId xmlns:p14="http://schemas.microsoft.com/office/powerpoint/2010/main" val="8064326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1BC3BF-0EFE-4626-B0DB-9121B8515F88}"/>
              </a:ext>
            </a:extLst>
          </p:cNvPr>
          <p:cNvPicPr>
            <a:picLocks noChangeAspect="1"/>
          </p:cNvPicPr>
          <p:nvPr/>
        </p:nvPicPr>
        <p:blipFill>
          <a:blip r:embed="rId2"/>
          <a:stretch>
            <a:fillRect/>
          </a:stretch>
        </p:blipFill>
        <p:spPr>
          <a:xfrm>
            <a:off x="10642" y="0"/>
            <a:ext cx="12170715" cy="6858000"/>
          </a:xfrm>
          <a:prstGeom prst="rect">
            <a:avLst/>
          </a:prstGeom>
        </p:spPr>
      </p:pic>
      <p:sp>
        <p:nvSpPr>
          <p:cNvPr id="2" name="Slide Number Placeholder 1">
            <a:extLst>
              <a:ext uri="{FF2B5EF4-FFF2-40B4-BE49-F238E27FC236}">
                <a16:creationId xmlns:a16="http://schemas.microsoft.com/office/drawing/2014/main" id="{8632C6C4-926D-430F-A9B5-54C3910E8F02}"/>
              </a:ext>
            </a:extLst>
          </p:cNvPr>
          <p:cNvSpPr>
            <a:spLocks noGrp="1"/>
          </p:cNvSpPr>
          <p:nvPr>
            <p:ph type="sldNum" sz="quarter" idx="12"/>
          </p:nvPr>
        </p:nvSpPr>
        <p:spPr/>
        <p:txBody>
          <a:bodyPr/>
          <a:lstStyle/>
          <a:p>
            <a:fld id="{3A98EE3D-8CD1-4C3F-BD1C-C98C9596463C}" type="slidenum">
              <a:rPr lang="en-US" smtClean="0"/>
              <a:pPr/>
              <a:t>13</a:t>
            </a:fld>
            <a:endParaRPr lang="en-US" dirty="0"/>
          </a:p>
        </p:txBody>
      </p:sp>
    </p:spTree>
    <p:extLst>
      <p:ext uri="{BB962C8B-B14F-4D97-AF65-F5344CB8AC3E}">
        <p14:creationId xmlns:p14="http://schemas.microsoft.com/office/powerpoint/2010/main" val="142806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CB26BB-A71D-42AE-B150-A59532F9D570}"/>
              </a:ext>
            </a:extLst>
          </p:cNvPr>
          <p:cNvPicPr>
            <a:picLocks noChangeAspect="1"/>
          </p:cNvPicPr>
          <p:nvPr/>
        </p:nvPicPr>
        <p:blipFill>
          <a:blip r:embed="rId2"/>
          <a:stretch>
            <a:fillRect/>
          </a:stretch>
        </p:blipFill>
        <p:spPr>
          <a:xfrm>
            <a:off x="10642" y="0"/>
            <a:ext cx="12170715" cy="6858000"/>
          </a:xfrm>
          <a:prstGeom prst="rect">
            <a:avLst/>
          </a:prstGeom>
        </p:spPr>
      </p:pic>
      <p:sp>
        <p:nvSpPr>
          <p:cNvPr id="2" name="Slide Number Placeholder 1">
            <a:extLst>
              <a:ext uri="{FF2B5EF4-FFF2-40B4-BE49-F238E27FC236}">
                <a16:creationId xmlns:a16="http://schemas.microsoft.com/office/drawing/2014/main" id="{B6B69D1E-0BF7-46D1-BDAE-6C37FB2CBA50}"/>
              </a:ext>
            </a:extLst>
          </p:cNvPr>
          <p:cNvSpPr>
            <a:spLocks noGrp="1"/>
          </p:cNvSpPr>
          <p:nvPr>
            <p:ph type="sldNum" sz="quarter" idx="12"/>
          </p:nvPr>
        </p:nvSpPr>
        <p:spPr/>
        <p:txBody>
          <a:bodyPr/>
          <a:lstStyle/>
          <a:p>
            <a:fld id="{3A98EE3D-8CD1-4C3F-BD1C-C98C9596463C}" type="slidenum">
              <a:rPr lang="en-US" smtClean="0"/>
              <a:pPr/>
              <a:t>14</a:t>
            </a:fld>
            <a:endParaRPr lang="en-US" dirty="0"/>
          </a:p>
        </p:txBody>
      </p:sp>
    </p:spTree>
    <p:extLst>
      <p:ext uri="{BB962C8B-B14F-4D97-AF65-F5344CB8AC3E}">
        <p14:creationId xmlns:p14="http://schemas.microsoft.com/office/powerpoint/2010/main" val="3706606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Showing distances</a:t>
            </a:r>
          </a:p>
        </p:txBody>
      </p:sp>
      <p:sp>
        <p:nvSpPr>
          <p:cNvPr id="3" name="Content Placeholder 2"/>
          <p:cNvSpPr>
            <a:spLocks noGrp="1"/>
          </p:cNvSpPr>
          <p:nvPr>
            <p:ph idx="1"/>
          </p:nvPr>
        </p:nvSpPr>
        <p:spPr/>
        <p:txBody>
          <a:bodyPr/>
          <a:lstStyle/>
          <a:p>
            <a:r>
              <a:rPr lang="en-US" dirty="0"/>
              <a:t>Proceeding further with the web app, we have tried to display the distance between each stations.</a:t>
            </a:r>
          </a:p>
          <a:p>
            <a:r>
              <a:rPr lang="en-US" dirty="0"/>
              <a:t>For example, if we have to go from New Delhi to </a:t>
            </a:r>
            <a:r>
              <a:rPr lang="en-US" dirty="0" err="1"/>
              <a:t>Silchar</a:t>
            </a:r>
            <a:r>
              <a:rPr lang="en-US" dirty="0"/>
              <a:t> , and let us suppose that we take a route first from New Delhi to Kanpur then Kanpur to </a:t>
            </a:r>
            <a:r>
              <a:rPr lang="en-US" dirty="0" err="1"/>
              <a:t>Silchar</a:t>
            </a:r>
            <a:r>
              <a:rPr lang="en-US" dirty="0"/>
              <a:t> then in both laps distance covered will be shown.</a:t>
            </a:r>
          </a:p>
          <a:p>
            <a:r>
              <a:rPr lang="en-US" dirty="0"/>
              <a:t>The data has been taken from authentic </a:t>
            </a:r>
            <a:r>
              <a:rPr lang="en-US" dirty="0" err="1"/>
              <a:t>irctc</a:t>
            </a:r>
            <a:r>
              <a:rPr lang="en-US" dirty="0"/>
              <a:t> web page.</a:t>
            </a:r>
          </a:p>
          <a:p>
            <a:r>
              <a:rPr lang="en-US" dirty="0"/>
              <a:t>The distance has been stored with the help of map.</a:t>
            </a:r>
          </a:p>
          <a:p>
            <a:endParaRPr lang="en-US" dirty="0"/>
          </a:p>
        </p:txBody>
      </p:sp>
      <p:sp>
        <p:nvSpPr>
          <p:cNvPr id="4" name="Slide Number Placeholder 3">
            <a:extLst>
              <a:ext uri="{FF2B5EF4-FFF2-40B4-BE49-F238E27FC236}">
                <a16:creationId xmlns:a16="http://schemas.microsoft.com/office/drawing/2014/main" id="{DDC0AE17-53BE-4B9F-AB96-80C9E2D0FC94}"/>
              </a:ext>
            </a:extLst>
          </p:cNvPr>
          <p:cNvSpPr>
            <a:spLocks noGrp="1"/>
          </p:cNvSpPr>
          <p:nvPr>
            <p:ph type="sldNum" sz="quarter" idx="12"/>
          </p:nvPr>
        </p:nvSpPr>
        <p:spPr/>
        <p:txBody>
          <a:bodyPr/>
          <a:lstStyle/>
          <a:p>
            <a:fld id="{3A98EE3D-8CD1-4C3F-BD1C-C98C9596463C}" type="slidenum">
              <a:rPr lang="en-US" smtClean="0"/>
              <a:pPr/>
              <a:t>15</a:t>
            </a:fld>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Showing train number and fare:-</a:t>
            </a:r>
          </a:p>
        </p:txBody>
      </p:sp>
      <p:sp>
        <p:nvSpPr>
          <p:cNvPr id="3" name="Content Placeholder 2"/>
          <p:cNvSpPr>
            <a:spLocks noGrp="1"/>
          </p:cNvSpPr>
          <p:nvPr>
            <p:ph idx="1"/>
          </p:nvPr>
        </p:nvSpPr>
        <p:spPr/>
        <p:txBody>
          <a:bodyPr/>
          <a:lstStyle/>
          <a:p>
            <a:r>
              <a:rPr lang="en-US" dirty="0"/>
              <a:t>Apart from displaying distance between two stations, we will be displaying the train number and fare for the convenience of user.</a:t>
            </a:r>
          </a:p>
          <a:p>
            <a:r>
              <a:rPr lang="en-US" dirty="0"/>
              <a:t>Train number has been stored with the help of vectors and variables but in case of fare, we have used maps to store it.</a:t>
            </a:r>
          </a:p>
          <a:p>
            <a:r>
              <a:rPr lang="en-US" dirty="0"/>
              <a:t>Although it was almost impossible for us to show the fare since there are many types of bookings. Also fare is different for different types of trains.</a:t>
            </a:r>
          </a:p>
          <a:p>
            <a:r>
              <a:rPr lang="en-US" dirty="0"/>
              <a:t>So, to tackle this problem only one type of booking has been considered.</a:t>
            </a:r>
          </a:p>
          <a:p>
            <a:r>
              <a:rPr lang="en-US" dirty="0"/>
              <a:t>We have considered the fare to be same for every train.</a:t>
            </a:r>
          </a:p>
          <a:p>
            <a:endParaRPr lang="en-US" dirty="0"/>
          </a:p>
        </p:txBody>
      </p:sp>
      <p:sp>
        <p:nvSpPr>
          <p:cNvPr id="4" name="Slide Number Placeholder 3">
            <a:extLst>
              <a:ext uri="{FF2B5EF4-FFF2-40B4-BE49-F238E27FC236}">
                <a16:creationId xmlns:a16="http://schemas.microsoft.com/office/drawing/2014/main" id="{57E22EE9-D026-4BEA-B73E-7B75399ADAC2}"/>
              </a:ext>
            </a:extLst>
          </p:cNvPr>
          <p:cNvSpPr>
            <a:spLocks noGrp="1"/>
          </p:cNvSpPr>
          <p:nvPr>
            <p:ph type="sldNum" sz="quarter" idx="12"/>
          </p:nvPr>
        </p:nvSpPr>
        <p:spPr/>
        <p:txBody>
          <a:bodyPr/>
          <a:lstStyle/>
          <a:p>
            <a:fld id="{3A98EE3D-8CD1-4C3F-BD1C-C98C9596463C}" type="slidenum">
              <a:rPr lang="en-US" smtClean="0"/>
              <a:pPr/>
              <a:t>16</a:t>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771123-C960-485B-9901-0B988FDD8991}"/>
              </a:ext>
            </a:extLst>
          </p:cNvPr>
          <p:cNvSpPr>
            <a:spLocks noGrp="1"/>
          </p:cNvSpPr>
          <p:nvPr>
            <p:ph idx="1"/>
          </p:nvPr>
        </p:nvSpPr>
        <p:spPr/>
        <p:txBody>
          <a:bodyPr>
            <a:normAutofit/>
          </a:bodyPr>
          <a:lstStyle/>
          <a:p>
            <a:pPr algn="just"/>
            <a:r>
              <a:rPr lang="en-US" sz="1800" i="0" dirty="0">
                <a:solidFill>
                  <a:schemeClr val="tx1"/>
                </a:solidFill>
                <a:effectLst/>
                <a:latin typeface="Arial" panose="020B0604020202020204" pitchFamily="34" charset="0"/>
                <a:cs typeface="Arial" panose="020B0604020202020204" pitchFamily="34" charset="0"/>
              </a:rPr>
              <a:t>Algorithmic complexity is a measure of how long an algorithm would take to complete given an input of size n. If an algorithm has to scale, it should compute the result within a finite and practical time bound even for large values of n. For this reason, complexity is calculated asymptotically as n approaches infinity</a:t>
            </a:r>
          </a:p>
          <a:p>
            <a:pPr algn="just"/>
            <a:r>
              <a:rPr lang="en-US" sz="1800" i="0" dirty="0">
                <a:solidFill>
                  <a:schemeClr val="tx1"/>
                </a:solidFill>
                <a:effectLst/>
                <a:latin typeface="Arial" panose="020B0604020202020204" pitchFamily="34" charset="0"/>
                <a:cs typeface="Arial" panose="020B0604020202020204" pitchFamily="34" charset="0"/>
              </a:rPr>
              <a:t> While complexity is usually in terms of time, sometimes complexity is also analyzed in terms of space, which translates to the algorithm's memory requirements.</a:t>
            </a:r>
            <a:endParaRPr lang="en-US" sz="1800" dirty="0">
              <a:solidFill>
                <a:schemeClr val="tx1"/>
              </a:solidFill>
              <a:latin typeface="Arial" panose="020B0604020202020204" pitchFamily="34" charset="0"/>
              <a:cs typeface="Arial" panose="020B0604020202020204" pitchFamily="34" charset="0"/>
            </a:endParaRPr>
          </a:p>
          <a:p>
            <a:pPr algn="just"/>
            <a:r>
              <a:rPr lang="en-IN" sz="1800" dirty="0">
                <a:solidFill>
                  <a:schemeClr val="tx1"/>
                </a:solidFill>
                <a:latin typeface="Arial" panose="020B0604020202020204" pitchFamily="34" charset="0"/>
                <a:cs typeface="Arial" panose="020B0604020202020204" pitchFamily="34" charset="0"/>
              </a:rPr>
              <a:t>So generally two types of complexity are kept in mind while writing any algorithm</a:t>
            </a:r>
          </a:p>
          <a:p>
            <a:pPr algn="just"/>
            <a:r>
              <a:rPr lang="en-IN" sz="1800" dirty="0">
                <a:solidFill>
                  <a:schemeClr val="tx1"/>
                </a:solidFill>
                <a:latin typeface="Arial" panose="020B0604020202020204" pitchFamily="34" charset="0"/>
                <a:cs typeface="Arial" panose="020B0604020202020204" pitchFamily="34" charset="0"/>
              </a:rPr>
              <a:t>These two complexities are time complexity and space complexity</a:t>
            </a:r>
          </a:p>
        </p:txBody>
      </p:sp>
      <p:sp>
        <p:nvSpPr>
          <p:cNvPr id="4" name="Google Shape;174;p23">
            <a:extLst>
              <a:ext uri="{FF2B5EF4-FFF2-40B4-BE49-F238E27FC236}">
                <a16:creationId xmlns:a16="http://schemas.microsoft.com/office/drawing/2014/main" id="{6A03328D-6512-4B48-91EA-BCEBE4340E97}"/>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US"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COMPLEXITY ANALYSIS</a:t>
            </a:r>
            <a:endParaRPr lang="en-IN"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descr="National Institute of Technology, Silchar - Wikipedia">
            <a:extLst>
              <a:ext uri="{FF2B5EF4-FFF2-40B4-BE49-F238E27FC236}">
                <a16:creationId xmlns:a16="http://schemas.microsoft.com/office/drawing/2014/main" id="{C27F157C-8BA9-4AB7-982C-A23587F3E79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2" name="Slide Number Placeholder 1">
            <a:extLst>
              <a:ext uri="{FF2B5EF4-FFF2-40B4-BE49-F238E27FC236}">
                <a16:creationId xmlns:a16="http://schemas.microsoft.com/office/drawing/2014/main" id="{49245C93-0191-4714-90B8-F141A2005F7B}"/>
              </a:ext>
            </a:extLst>
          </p:cNvPr>
          <p:cNvSpPr>
            <a:spLocks noGrp="1"/>
          </p:cNvSpPr>
          <p:nvPr>
            <p:ph type="sldNum" sz="quarter" idx="12"/>
          </p:nvPr>
        </p:nvSpPr>
        <p:spPr/>
        <p:txBody>
          <a:bodyPr/>
          <a:lstStyle/>
          <a:p>
            <a:fld id="{3A98EE3D-8CD1-4C3F-BD1C-C98C9596463C}" type="slidenum">
              <a:rPr lang="en-US" smtClean="0"/>
              <a:pPr/>
              <a:t>17</a:t>
            </a:fld>
            <a:endParaRPr lang="en-US" dirty="0"/>
          </a:p>
        </p:txBody>
      </p:sp>
    </p:spTree>
    <p:extLst>
      <p:ext uri="{BB962C8B-B14F-4D97-AF65-F5344CB8AC3E}">
        <p14:creationId xmlns:p14="http://schemas.microsoft.com/office/powerpoint/2010/main" val="3114383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17BB32-FDFE-46EE-AB18-E894509BE40A}"/>
              </a:ext>
            </a:extLst>
          </p:cNvPr>
          <p:cNvSpPr txBox="1"/>
          <p:nvPr/>
        </p:nvSpPr>
        <p:spPr>
          <a:xfrm>
            <a:off x="714895" y="2377440"/>
            <a:ext cx="10895913" cy="3139321"/>
          </a:xfrm>
          <a:prstGeom prst="rect">
            <a:avLst/>
          </a:prstGeom>
          <a:noFill/>
        </p:spPr>
        <p:txBody>
          <a:bodyPr wrap="square" rtlCol="0">
            <a:spAutoFit/>
          </a:bodyPr>
          <a:lstStyle/>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Time Complexity is the amount of time taken by an algorithm to run, as a function of the length of the input. It measures the time taken to execute each statement of the code in an algorithm.[4]</a:t>
            </a: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For any defined problem, there can be N number of solution. This is true in general. If I have a problem and I discuss about the problem with all of my friends, they will suggest me different solutions. And I am the one who has to decide which solution is the best based on the circumstances.[4]</a:t>
            </a: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Time Complexity is most commonly estimated by counting the number of elementary step performed by any algorithm to finish execution. Algorithm’s performance may vary with different types of input data, hence for an algorithm we usually use the worst-case Time complexity of an algorithm because that is the maximum time taken for any input size.[4]</a:t>
            </a:r>
          </a:p>
        </p:txBody>
      </p:sp>
      <p:sp>
        <p:nvSpPr>
          <p:cNvPr id="5" name="Google Shape;174;p23">
            <a:extLst>
              <a:ext uri="{FF2B5EF4-FFF2-40B4-BE49-F238E27FC236}">
                <a16:creationId xmlns:a16="http://schemas.microsoft.com/office/drawing/2014/main" id="{F518BC45-763C-4D02-AAC7-AF9D10887F62}"/>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US"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TIME COMPLEXITY</a:t>
            </a:r>
            <a:endParaRPr lang="en-IN"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descr="National Institute of Technology, Silchar - Wikipedia">
            <a:extLst>
              <a:ext uri="{FF2B5EF4-FFF2-40B4-BE49-F238E27FC236}">
                <a16:creationId xmlns:a16="http://schemas.microsoft.com/office/drawing/2014/main" id="{EDA8F32C-74C6-4070-BF5A-E03044CBBAC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2" name="Slide Number Placeholder 1">
            <a:extLst>
              <a:ext uri="{FF2B5EF4-FFF2-40B4-BE49-F238E27FC236}">
                <a16:creationId xmlns:a16="http://schemas.microsoft.com/office/drawing/2014/main" id="{04527155-A5BF-4810-97EA-C59D31E564A1}"/>
              </a:ext>
            </a:extLst>
          </p:cNvPr>
          <p:cNvSpPr>
            <a:spLocks noGrp="1"/>
          </p:cNvSpPr>
          <p:nvPr>
            <p:ph type="sldNum" sz="quarter" idx="12"/>
          </p:nvPr>
        </p:nvSpPr>
        <p:spPr/>
        <p:txBody>
          <a:bodyPr/>
          <a:lstStyle/>
          <a:p>
            <a:fld id="{3A98EE3D-8CD1-4C3F-BD1C-C98C9596463C}" type="slidenum">
              <a:rPr lang="en-US" smtClean="0"/>
              <a:pPr/>
              <a:t>18</a:t>
            </a:fld>
            <a:endParaRPr lang="en-US" dirty="0"/>
          </a:p>
        </p:txBody>
      </p:sp>
    </p:spTree>
    <p:extLst>
      <p:ext uri="{BB962C8B-B14F-4D97-AF65-F5344CB8AC3E}">
        <p14:creationId xmlns:p14="http://schemas.microsoft.com/office/powerpoint/2010/main" val="2949165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6CA54F1-45FD-477F-AED2-9D91611224CA}"/>
              </a:ext>
            </a:extLst>
          </p:cNvPr>
          <p:cNvSpPr txBox="1"/>
          <p:nvPr/>
        </p:nvSpPr>
        <p:spPr>
          <a:xfrm>
            <a:off x="581192" y="2432957"/>
            <a:ext cx="11159051" cy="3139321"/>
          </a:xfrm>
          <a:prstGeom prst="rect">
            <a:avLst/>
          </a:prstGeom>
          <a:noFill/>
        </p:spPr>
        <p:txBody>
          <a:bodyPr wrap="square" rtlCol="0">
            <a:spAutoFit/>
          </a:bodyPr>
          <a:lstStyle/>
          <a:p>
            <a:pPr marL="285750" indent="-285750">
              <a:buFont typeface="Arial" panose="020B0604020202020204" pitchFamily="34" charset="0"/>
              <a:buChar char="•"/>
            </a:pPr>
            <a:r>
              <a:rPr lang="en-US" i="0" dirty="0">
                <a:effectLst/>
                <a:latin typeface="Arial" panose="020B0604020202020204" pitchFamily="34" charset="0"/>
                <a:cs typeface="Arial" panose="020B0604020202020204" pitchFamily="34" charset="0"/>
              </a:rPr>
              <a:t>The space complexity of an algorithm or a computer program is the amount of memory space required to solve an instance of the computational problem as a function of characteristics of the input. It is the memory required by an algorithm until it executes completely.[3]</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b="0" i="0" dirty="0">
                <a:solidFill>
                  <a:srgbClr val="000000"/>
                </a:solidFill>
                <a:effectLst/>
                <a:latin typeface="Arial" panose="020B0604020202020204" pitchFamily="34" charset="0"/>
                <a:cs typeface="Arial" panose="020B0604020202020204" pitchFamily="34" charset="0"/>
              </a:rPr>
              <a:t>Space complexity is an amount of memory used by the algorithm (including the input values of the algorithm), to execute it completely and produce the result. We know that to execute an algorithm it must be loaded in the main memory. The memory can be used in different forms:</a:t>
            </a:r>
          </a:p>
          <a:p>
            <a:pPr lvl="2">
              <a:buFont typeface="Arial" panose="020B0604020202020204" pitchFamily="34" charset="0"/>
              <a:buChar char="•"/>
            </a:pPr>
            <a:r>
              <a:rPr lang="en-US" b="0" i="0" dirty="0">
                <a:solidFill>
                  <a:srgbClr val="000000"/>
                </a:solidFill>
                <a:effectLst/>
                <a:latin typeface="Arial" panose="020B0604020202020204" pitchFamily="34" charset="0"/>
                <a:cs typeface="Arial" panose="020B0604020202020204" pitchFamily="34" charset="0"/>
              </a:rPr>
              <a:t>Variables (This includes the constant values and temporary values)</a:t>
            </a:r>
          </a:p>
          <a:p>
            <a:pPr lvl="2">
              <a:buFont typeface="Arial" panose="020B0604020202020204" pitchFamily="34" charset="0"/>
              <a:buChar char="•"/>
            </a:pPr>
            <a:r>
              <a:rPr lang="en-US" b="0" i="0" dirty="0">
                <a:solidFill>
                  <a:srgbClr val="000000"/>
                </a:solidFill>
                <a:effectLst/>
                <a:latin typeface="Arial" panose="020B0604020202020204" pitchFamily="34" charset="0"/>
                <a:cs typeface="Arial" panose="020B0604020202020204" pitchFamily="34" charset="0"/>
              </a:rPr>
              <a:t>Program Instruction</a:t>
            </a:r>
          </a:p>
          <a:p>
            <a:pPr lvl="2">
              <a:buFont typeface="Arial" panose="020B0604020202020204" pitchFamily="34" charset="0"/>
              <a:buChar char="•"/>
            </a:pPr>
            <a:r>
              <a:rPr lang="en-US" b="0" i="0" dirty="0">
                <a:solidFill>
                  <a:srgbClr val="000000"/>
                </a:solidFill>
                <a:effectLst/>
                <a:latin typeface="Arial" panose="020B0604020202020204" pitchFamily="34" charset="0"/>
                <a:cs typeface="Arial" panose="020B0604020202020204" pitchFamily="34" charset="0"/>
              </a:rPr>
              <a:t>Execution</a:t>
            </a: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p:txBody>
      </p:sp>
      <p:sp>
        <p:nvSpPr>
          <p:cNvPr id="5" name="Google Shape;174;p23">
            <a:extLst>
              <a:ext uri="{FF2B5EF4-FFF2-40B4-BE49-F238E27FC236}">
                <a16:creationId xmlns:a16="http://schemas.microsoft.com/office/drawing/2014/main" id="{E1257129-88BA-4046-82D6-6A1458432637}"/>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SPACE</a:t>
            </a:r>
            <a:r>
              <a:rPr lang="en-US"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COMPLEXITY</a:t>
            </a:r>
            <a:endParaRPr lang="en-IN"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descr="National Institute of Technology, Silchar - Wikipedia">
            <a:extLst>
              <a:ext uri="{FF2B5EF4-FFF2-40B4-BE49-F238E27FC236}">
                <a16:creationId xmlns:a16="http://schemas.microsoft.com/office/drawing/2014/main" id="{F659407B-FFCC-4D80-8A68-EF527CAC686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2" name="Slide Number Placeholder 1">
            <a:extLst>
              <a:ext uri="{FF2B5EF4-FFF2-40B4-BE49-F238E27FC236}">
                <a16:creationId xmlns:a16="http://schemas.microsoft.com/office/drawing/2014/main" id="{67D6280A-F38F-4559-B1D9-A24B076E3E75}"/>
              </a:ext>
            </a:extLst>
          </p:cNvPr>
          <p:cNvSpPr>
            <a:spLocks noGrp="1"/>
          </p:cNvSpPr>
          <p:nvPr>
            <p:ph type="sldNum" sz="quarter" idx="12"/>
          </p:nvPr>
        </p:nvSpPr>
        <p:spPr/>
        <p:txBody>
          <a:bodyPr/>
          <a:lstStyle/>
          <a:p>
            <a:fld id="{3A98EE3D-8CD1-4C3F-BD1C-C98C9596463C}" type="slidenum">
              <a:rPr lang="en-US" smtClean="0"/>
              <a:pPr/>
              <a:t>19</a:t>
            </a:fld>
            <a:endParaRPr lang="en-US" dirty="0"/>
          </a:p>
        </p:txBody>
      </p:sp>
    </p:spTree>
    <p:extLst>
      <p:ext uri="{BB962C8B-B14F-4D97-AF65-F5344CB8AC3E}">
        <p14:creationId xmlns:p14="http://schemas.microsoft.com/office/powerpoint/2010/main" val="2998664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4;p21">
            <a:extLst>
              <a:ext uri="{FF2B5EF4-FFF2-40B4-BE49-F238E27FC236}">
                <a16:creationId xmlns:a16="http://schemas.microsoft.com/office/drawing/2014/main" id="{201EC507-64F9-4B95-81D6-54BFAE5C267A}"/>
              </a:ext>
            </a:extLst>
          </p:cNvPr>
          <p:cNvSpPr/>
          <p:nvPr/>
        </p:nvSpPr>
        <p:spPr>
          <a:xfrm>
            <a:off x="0" y="628626"/>
            <a:ext cx="12192000" cy="575986"/>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4000"/>
              <a:buFont typeface="Arial"/>
              <a:buNone/>
            </a:pPr>
            <a:r>
              <a:rPr lang="en-US" sz="4000" b="1" i="0" u="none" strike="noStrike" cap="none">
                <a:solidFill>
                  <a:schemeClr val="lt1"/>
                </a:solidFill>
                <a:latin typeface="Times New Roman"/>
                <a:ea typeface="Times New Roman"/>
                <a:cs typeface="Times New Roman"/>
                <a:sym typeface="Times New Roman"/>
              </a:rPr>
              <a:t>CONTENTS</a:t>
            </a:r>
            <a:endParaRPr sz="1400" b="0" i="0" u="none" strike="noStrike" cap="none">
              <a:solidFill>
                <a:srgbClr val="000000"/>
              </a:solidFill>
              <a:latin typeface="Arial"/>
              <a:ea typeface="Arial"/>
              <a:cs typeface="Arial"/>
              <a:sym typeface="Arial"/>
            </a:endParaRPr>
          </a:p>
        </p:txBody>
      </p:sp>
      <p:pic>
        <p:nvPicPr>
          <p:cNvPr id="5" name="Picture 4" descr="National Institute of Technology, Silchar - Wikipedia">
            <a:extLst>
              <a:ext uri="{FF2B5EF4-FFF2-40B4-BE49-F238E27FC236}">
                <a16:creationId xmlns:a16="http://schemas.microsoft.com/office/drawing/2014/main" id="{A8439790-6C88-46D3-8790-1AF7158990A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954104" y="1247174"/>
            <a:ext cx="1125723" cy="1119922"/>
          </a:xfrm>
          <a:prstGeom prst="rect">
            <a:avLst/>
          </a:prstGeom>
          <a:noFill/>
          <a:ln>
            <a:noFill/>
          </a:ln>
        </p:spPr>
      </p:pic>
      <p:sp>
        <p:nvSpPr>
          <p:cNvPr id="6" name="Google Shape;155;p21">
            <a:extLst>
              <a:ext uri="{FF2B5EF4-FFF2-40B4-BE49-F238E27FC236}">
                <a16:creationId xmlns:a16="http://schemas.microsoft.com/office/drawing/2014/main" id="{6C3E45C8-E08E-4ACA-8D3D-68145D3C9017}"/>
              </a:ext>
            </a:extLst>
          </p:cNvPr>
          <p:cNvSpPr txBox="1"/>
          <p:nvPr/>
        </p:nvSpPr>
        <p:spPr>
          <a:xfrm>
            <a:off x="2901750" y="1247175"/>
            <a:ext cx="6002553" cy="526293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i="0" u="none" strike="noStrike" cap="none" dirty="0">
                <a:solidFill>
                  <a:schemeClr val="dk1"/>
                </a:solidFill>
                <a:latin typeface="Times New Roman"/>
                <a:ea typeface="Times New Roman"/>
                <a:cs typeface="Times New Roman"/>
                <a:sym typeface="Times New Roman"/>
              </a:rPr>
              <a:t>Introduction</a:t>
            </a:r>
            <a:endParaRPr sz="2400" i="0" u="none" strike="noStrike" cap="none" dirty="0">
              <a:solidFill>
                <a:srgbClr val="000000"/>
              </a:solidFill>
              <a:latin typeface="Times New Roman"/>
              <a:ea typeface="Times New Roman"/>
              <a:cs typeface="Times New Roman"/>
              <a:sym typeface="Times New Roman"/>
            </a:endParaRP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i="0" u="none" strike="noStrike" cap="none" dirty="0">
                <a:solidFill>
                  <a:schemeClr val="dk1"/>
                </a:solidFill>
                <a:latin typeface="Times New Roman"/>
                <a:ea typeface="Times New Roman"/>
                <a:cs typeface="Times New Roman"/>
                <a:sym typeface="Times New Roman"/>
              </a:rPr>
              <a:t>Motivation</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The Dire Need</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The Rescue </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Brute Force Approach</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The Challenges</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Fixing The Issue With Case</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Suggesting A Name</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Complexity Analysis</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Time Complexity</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Space Complexity</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 Optimizing The Time Complexity</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The Prototype</a:t>
            </a:r>
          </a:p>
          <a:p>
            <a:pPr marL="514350" marR="0" lvl="0" indent="-514350" algn="l" rtl="0">
              <a:lnSpc>
                <a:spcPct val="100000"/>
              </a:lnSpc>
              <a:spcBef>
                <a:spcPts val="0"/>
              </a:spcBef>
              <a:spcAft>
                <a:spcPts val="0"/>
              </a:spcAft>
              <a:buClr>
                <a:schemeClr val="dk1"/>
              </a:buClr>
              <a:buSzPts val="2400"/>
              <a:buFont typeface="Times New Roman"/>
              <a:buAutoNum type="arabicPeriod"/>
            </a:pPr>
            <a:r>
              <a:rPr lang="en-US" sz="2400" dirty="0">
                <a:solidFill>
                  <a:schemeClr val="dk1"/>
                </a:solidFill>
                <a:latin typeface="Times New Roman"/>
                <a:ea typeface="Times New Roman"/>
                <a:cs typeface="Times New Roman"/>
                <a:sym typeface="Times New Roman"/>
              </a:rPr>
              <a:t>References</a:t>
            </a:r>
          </a:p>
        </p:txBody>
      </p:sp>
      <p:sp>
        <p:nvSpPr>
          <p:cNvPr id="3" name="Slide Number Placeholder 2">
            <a:extLst>
              <a:ext uri="{FF2B5EF4-FFF2-40B4-BE49-F238E27FC236}">
                <a16:creationId xmlns:a16="http://schemas.microsoft.com/office/drawing/2014/main" id="{47E6684E-EDF0-4C11-BB8C-194B5DA95715}"/>
              </a:ext>
            </a:extLst>
          </p:cNvPr>
          <p:cNvSpPr>
            <a:spLocks noGrp="1"/>
          </p:cNvSpPr>
          <p:nvPr>
            <p:ph type="sldNum" sz="quarter" idx="12"/>
          </p:nvPr>
        </p:nvSpPr>
        <p:spPr/>
        <p:txBody>
          <a:bodyPr/>
          <a:lstStyle/>
          <a:p>
            <a:fld id="{3A98EE3D-8CD1-4C3F-BD1C-C98C9596463C}" type="slidenum">
              <a:rPr lang="en-US" smtClean="0"/>
              <a:pPr/>
              <a:t>2</a:t>
            </a:fld>
            <a:endParaRPr lang="en-US" dirty="0"/>
          </a:p>
        </p:txBody>
      </p:sp>
    </p:spTree>
    <p:extLst>
      <p:ext uri="{BB962C8B-B14F-4D97-AF65-F5344CB8AC3E}">
        <p14:creationId xmlns:p14="http://schemas.microsoft.com/office/powerpoint/2010/main" val="36501109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19883E0-CEC2-4713-B408-9317180CBBF4}"/>
              </a:ext>
            </a:extLst>
          </p:cNvPr>
          <p:cNvSpPr>
            <a:spLocks noGrp="1"/>
          </p:cNvSpPr>
          <p:nvPr>
            <p:ph idx="1"/>
          </p:nvPr>
        </p:nvSpPr>
        <p:spPr/>
        <p:txBody>
          <a:bodyPr>
            <a:normAutofit/>
          </a:bodyPr>
          <a:lstStyle/>
          <a:p>
            <a:pPr algn="just"/>
            <a:r>
              <a:rPr lang="en-US" sz="1800" dirty="0">
                <a:solidFill>
                  <a:schemeClr val="tx1"/>
                </a:solidFill>
                <a:latin typeface="Arial" panose="020B0604020202020204" pitchFamily="34" charset="0"/>
                <a:cs typeface="Arial" panose="020B0604020202020204" pitchFamily="34" charset="0"/>
              </a:rPr>
              <a:t>The time complexity of Previous code was not that much good. For direct trains it was N*N and for indirect trains it was N raised to power 3.</a:t>
            </a:r>
          </a:p>
          <a:p>
            <a:pPr algn="just"/>
            <a:r>
              <a:rPr lang="en-US" sz="1800" dirty="0">
                <a:solidFill>
                  <a:schemeClr val="tx1"/>
                </a:solidFill>
                <a:latin typeface="Arial" panose="020B0604020202020204" pitchFamily="34" charset="0"/>
                <a:cs typeface="Arial" panose="020B0604020202020204" pitchFamily="34" charset="0"/>
              </a:rPr>
              <a:t>Instead of making vector of trains we will make adjacency matrix of stations.</a:t>
            </a:r>
          </a:p>
          <a:p>
            <a:pPr algn="just"/>
            <a:r>
              <a:rPr lang="en-US" sz="1800" dirty="0">
                <a:solidFill>
                  <a:schemeClr val="tx1"/>
                </a:solidFill>
                <a:latin typeface="Arial" panose="020B0604020202020204" pitchFamily="34" charset="0"/>
                <a:cs typeface="Arial" panose="020B0604020202020204" pitchFamily="34" charset="0"/>
              </a:rPr>
              <a:t>Every train has its own adjacency matrix.</a:t>
            </a:r>
          </a:p>
          <a:p>
            <a:pPr algn="just"/>
            <a:r>
              <a:rPr lang="en-US" sz="1800" dirty="0">
                <a:solidFill>
                  <a:schemeClr val="tx1"/>
                </a:solidFill>
                <a:latin typeface="Arial" panose="020B0604020202020204" pitchFamily="34" charset="0"/>
                <a:cs typeface="Arial" panose="020B0604020202020204" pitchFamily="34" charset="0"/>
              </a:rPr>
              <a:t>Let us suppose that there are total of 16 stations i.e., a train crosses total of 16 stations then then we will make a matrix of size 16x16.</a:t>
            </a:r>
          </a:p>
          <a:p>
            <a:pPr algn="just"/>
            <a:r>
              <a:rPr lang="en-US" sz="1800" dirty="0">
                <a:solidFill>
                  <a:schemeClr val="tx1"/>
                </a:solidFill>
                <a:latin typeface="Arial" panose="020B0604020202020204" pitchFamily="34" charset="0"/>
                <a:cs typeface="Arial" panose="020B0604020202020204" pitchFamily="34" charset="0"/>
              </a:rPr>
              <a:t>If there is a train connects two stations let us suppose station A and station B for instance then adjacency matrix will store 1 at the index matrix[A][B].</a:t>
            </a:r>
          </a:p>
          <a:p>
            <a:pPr algn="just"/>
            <a:r>
              <a:rPr lang="en-US" sz="1800" dirty="0">
                <a:solidFill>
                  <a:schemeClr val="tx1"/>
                </a:solidFill>
                <a:latin typeface="Arial" panose="020B0604020202020204" pitchFamily="34" charset="0"/>
                <a:cs typeface="Arial" panose="020B0604020202020204" pitchFamily="34" charset="0"/>
              </a:rPr>
              <a:t>Initially the matrix will be filled with 0 denoting that there is no train between any of two stations.</a:t>
            </a:r>
          </a:p>
        </p:txBody>
      </p:sp>
      <p:sp>
        <p:nvSpPr>
          <p:cNvPr id="4" name="Google Shape;174;p23">
            <a:extLst>
              <a:ext uri="{FF2B5EF4-FFF2-40B4-BE49-F238E27FC236}">
                <a16:creationId xmlns:a16="http://schemas.microsoft.com/office/drawing/2014/main" id="{92F523A8-78F9-443D-9E27-A4BA984C56E4}"/>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OPTIMISING THE TIME</a:t>
            </a:r>
            <a:r>
              <a:rPr lang="en-US"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COMPLEXITY</a:t>
            </a:r>
            <a:endParaRPr lang="en-IN"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descr="National Institute of Technology, Silchar - Wikipedia">
            <a:extLst>
              <a:ext uri="{FF2B5EF4-FFF2-40B4-BE49-F238E27FC236}">
                <a16:creationId xmlns:a16="http://schemas.microsoft.com/office/drawing/2014/main" id="{2AC0E3F4-92D8-4A3E-8ED2-48D5078EAA0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2" name="Slide Number Placeholder 1">
            <a:extLst>
              <a:ext uri="{FF2B5EF4-FFF2-40B4-BE49-F238E27FC236}">
                <a16:creationId xmlns:a16="http://schemas.microsoft.com/office/drawing/2014/main" id="{115C00EB-3BBE-4C12-A05A-BF35907B574F}"/>
              </a:ext>
            </a:extLst>
          </p:cNvPr>
          <p:cNvSpPr>
            <a:spLocks noGrp="1"/>
          </p:cNvSpPr>
          <p:nvPr>
            <p:ph type="sldNum" sz="quarter" idx="12"/>
          </p:nvPr>
        </p:nvSpPr>
        <p:spPr/>
        <p:txBody>
          <a:bodyPr/>
          <a:lstStyle/>
          <a:p>
            <a:fld id="{3A98EE3D-8CD1-4C3F-BD1C-C98C9596463C}" type="slidenum">
              <a:rPr lang="en-US" smtClean="0"/>
              <a:pPr/>
              <a:t>20</a:t>
            </a:fld>
            <a:endParaRPr lang="en-US" dirty="0"/>
          </a:p>
        </p:txBody>
      </p:sp>
    </p:spTree>
    <p:extLst>
      <p:ext uri="{BB962C8B-B14F-4D97-AF65-F5344CB8AC3E}">
        <p14:creationId xmlns:p14="http://schemas.microsoft.com/office/powerpoint/2010/main" val="34315842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F0A3BB-F582-4DCD-9A8B-69DF373C039E}"/>
              </a:ext>
            </a:extLst>
          </p:cNvPr>
          <p:cNvSpPr>
            <a:spLocks noGrp="1"/>
          </p:cNvSpPr>
          <p:nvPr>
            <p:ph idx="1"/>
          </p:nvPr>
        </p:nvSpPr>
        <p:spPr/>
        <p:txBody>
          <a:bodyPr>
            <a:normAutofit/>
          </a:bodyPr>
          <a:lstStyle/>
          <a:p>
            <a:pPr algn="just"/>
            <a:r>
              <a:rPr lang="en-US" sz="1800" dirty="0">
                <a:solidFill>
                  <a:schemeClr val="tx1"/>
                </a:solidFill>
                <a:latin typeface="Arial" panose="020B0604020202020204" pitchFamily="34" charset="0"/>
                <a:cs typeface="Arial" panose="020B0604020202020204" pitchFamily="34" charset="0"/>
              </a:rPr>
              <a:t>For optimizing the time complexity, we had to take n adjacency matrix where n is the total number of trains.</a:t>
            </a:r>
          </a:p>
          <a:p>
            <a:pPr algn="just"/>
            <a:r>
              <a:rPr lang="en-US" sz="1800" dirty="0">
                <a:solidFill>
                  <a:schemeClr val="tx1"/>
                </a:solidFill>
                <a:latin typeface="Arial" panose="020B0604020202020204" pitchFamily="34" charset="0"/>
                <a:cs typeface="Arial" panose="020B0604020202020204" pitchFamily="34" charset="0"/>
              </a:rPr>
              <a:t>For each train there was a matrix of size m*m where m was the total number of stations that particular train was visiting.</a:t>
            </a:r>
          </a:p>
          <a:p>
            <a:pPr algn="just"/>
            <a:r>
              <a:rPr lang="en-US" sz="1800" dirty="0">
                <a:solidFill>
                  <a:schemeClr val="tx1"/>
                </a:solidFill>
                <a:latin typeface="Arial" panose="020B0604020202020204" pitchFamily="34" charset="0"/>
                <a:cs typeface="Arial" panose="020B0604020202020204" pitchFamily="34" charset="0"/>
              </a:rPr>
              <a:t>So, we were able to reduce the time complexity from n*n to O(1) for direct train.</a:t>
            </a:r>
          </a:p>
          <a:p>
            <a:pPr algn="just"/>
            <a:r>
              <a:rPr lang="en-US" sz="1800" dirty="0">
                <a:solidFill>
                  <a:schemeClr val="tx1"/>
                </a:solidFill>
                <a:latin typeface="Arial" panose="020B0604020202020204" pitchFamily="34" charset="0"/>
                <a:cs typeface="Arial" panose="020B0604020202020204" pitchFamily="34" charset="0"/>
              </a:rPr>
              <a:t>For indirect train we were able to reduce time complexity from O(n*n*n) to O(n).</a:t>
            </a:r>
          </a:p>
          <a:p>
            <a:pPr algn="just"/>
            <a:r>
              <a:rPr lang="en-US" sz="1800" dirty="0">
                <a:solidFill>
                  <a:schemeClr val="tx1"/>
                </a:solidFill>
                <a:latin typeface="Arial" panose="020B0604020202020204" pitchFamily="34" charset="0"/>
                <a:cs typeface="Arial" panose="020B0604020202020204" pitchFamily="34" charset="0"/>
              </a:rPr>
              <a:t>But we had to take adjacency  matrix which cost us a  total of m*n*n space where m is total number of trains and m is the total number of stations where train stops.</a:t>
            </a:r>
            <a:endParaRPr lang="en-IN" sz="1800" dirty="0">
              <a:solidFill>
                <a:schemeClr val="tx1"/>
              </a:solidFill>
              <a:latin typeface="Arial" panose="020B0604020202020204" pitchFamily="34" charset="0"/>
              <a:cs typeface="Arial" panose="020B0604020202020204" pitchFamily="34" charset="0"/>
            </a:endParaRPr>
          </a:p>
        </p:txBody>
      </p:sp>
      <p:sp>
        <p:nvSpPr>
          <p:cNvPr id="4" name="Google Shape;174;p23">
            <a:extLst>
              <a:ext uri="{FF2B5EF4-FFF2-40B4-BE49-F238E27FC236}">
                <a16:creationId xmlns:a16="http://schemas.microsoft.com/office/drawing/2014/main" id="{13CED085-780D-4AF5-95D3-DF670068A95C}"/>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THE COST</a:t>
            </a:r>
            <a:endParaRPr lang="en-IN" sz="3600" b="1"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descr="National Institute of Technology, Silchar - Wikipedia">
            <a:extLst>
              <a:ext uri="{FF2B5EF4-FFF2-40B4-BE49-F238E27FC236}">
                <a16:creationId xmlns:a16="http://schemas.microsoft.com/office/drawing/2014/main" id="{33C535BE-AFBB-46EA-B48A-454D4002ADF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2" name="Slide Number Placeholder 1">
            <a:extLst>
              <a:ext uri="{FF2B5EF4-FFF2-40B4-BE49-F238E27FC236}">
                <a16:creationId xmlns:a16="http://schemas.microsoft.com/office/drawing/2014/main" id="{36DF0E02-8683-4D46-AF75-5668D397DA40}"/>
              </a:ext>
            </a:extLst>
          </p:cNvPr>
          <p:cNvSpPr>
            <a:spLocks noGrp="1"/>
          </p:cNvSpPr>
          <p:nvPr>
            <p:ph type="sldNum" sz="quarter" idx="12"/>
          </p:nvPr>
        </p:nvSpPr>
        <p:spPr/>
        <p:txBody>
          <a:bodyPr/>
          <a:lstStyle/>
          <a:p>
            <a:fld id="{3A98EE3D-8CD1-4C3F-BD1C-C98C9596463C}" type="slidenum">
              <a:rPr lang="en-US" smtClean="0"/>
              <a:pPr/>
              <a:t>21</a:t>
            </a:fld>
            <a:endParaRPr lang="en-US" dirty="0"/>
          </a:p>
        </p:txBody>
      </p:sp>
    </p:spTree>
    <p:extLst>
      <p:ext uri="{BB962C8B-B14F-4D97-AF65-F5344CB8AC3E}">
        <p14:creationId xmlns:p14="http://schemas.microsoft.com/office/powerpoint/2010/main" val="37318379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4;p23">
            <a:extLst>
              <a:ext uri="{FF2B5EF4-FFF2-40B4-BE49-F238E27FC236}">
                <a16:creationId xmlns:a16="http://schemas.microsoft.com/office/drawing/2014/main" id="{41A29A2F-E15D-448C-8895-1B44AC81AF3E}"/>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IN" sz="3600" b="1" kern="1200"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Webpage to Android App</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D9139C8-FBEE-428C-8D44-A242B7C1E71B}"/>
              </a:ext>
            </a:extLst>
          </p:cNvPr>
          <p:cNvSpPr txBox="1"/>
          <p:nvPr/>
        </p:nvSpPr>
        <p:spPr>
          <a:xfrm>
            <a:off x="609600" y="1810871"/>
            <a:ext cx="10972800" cy="4247317"/>
          </a:xfrm>
          <a:prstGeom prst="rect">
            <a:avLst/>
          </a:prstGeom>
          <a:noFill/>
        </p:spPr>
        <p:txBody>
          <a:bodyPr wrap="square" rtlCol="0">
            <a:spAutoFit/>
          </a:bodyPr>
          <a:lstStyle/>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We are also building an App which is performing the same function as the web page.</a:t>
            </a: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Apps are the applications that are downloaded and installed on our android devices, rather than being rendered within the browser.</a:t>
            </a: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Apps are much faster and tends to be more advanced n terms of features and functionality.</a:t>
            </a: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Average time spent on the App is estimated is very less as compared to the time spent in surfing the web pages which are performing the same task.</a:t>
            </a: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Now Apps are becoming a part of our daily routine and there are very few who live in an isolated world away from Android apps.</a:t>
            </a: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 Apps has </a:t>
            </a:r>
            <a:r>
              <a:rPr lang="en-US" dirty="0">
                <a:solidFill>
                  <a:srgbClr val="23262B"/>
                </a:solidFill>
                <a:latin typeface="Arial" panose="020B0604020202020204" pitchFamily="34" charset="0"/>
                <a:cs typeface="Arial" panose="020B0604020202020204" pitchFamily="34" charset="0"/>
              </a:rPr>
              <a:t>f</a:t>
            </a:r>
            <a:r>
              <a:rPr lang="en-US" b="0" i="0" dirty="0">
                <a:solidFill>
                  <a:srgbClr val="23262B"/>
                </a:solidFill>
                <a:effectLst/>
                <a:latin typeface="Arial" panose="020B0604020202020204" pitchFamily="34" charset="0"/>
                <a:cs typeface="Arial" panose="020B0604020202020204" pitchFamily="34" charset="0"/>
              </a:rPr>
              <a:t>lexible interfaces and supports complex functionalities.</a:t>
            </a: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p:txBody>
      </p:sp>
      <p:pic>
        <p:nvPicPr>
          <p:cNvPr id="4" name="Picture 3" descr="National Institute of Technology, Silchar - Wikipedia">
            <a:extLst>
              <a:ext uri="{FF2B5EF4-FFF2-40B4-BE49-F238E27FC236}">
                <a16:creationId xmlns:a16="http://schemas.microsoft.com/office/drawing/2014/main" id="{668C6E31-81A5-4913-A190-97DC95B2EEE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5" name="Slide Number Placeholder 4">
            <a:extLst>
              <a:ext uri="{FF2B5EF4-FFF2-40B4-BE49-F238E27FC236}">
                <a16:creationId xmlns:a16="http://schemas.microsoft.com/office/drawing/2014/main" id="{EBD79673-B9A6-472E-86D6-125F75B2ED9D}"/>
              </a:ext>
            </a:extLst>
          </p:cNvPr>
          <p:cNvSpPr>
            <a:spLocks noGrp="1"/>
          </p:cNvSpPr>
          <p:nvPr>
            <p:ph type="sldNum" sz="quarter" idx="12"/>
          </p:nvPr>
        </p:nvSpPr>
        <p:spPr/>
        <p:txBody>
          <a:bodyPr/>
          <a:lstStyle/>
          <a:p>
            <a:fld id="{3A98EE3D-8CD1-4C3F-BD1C-C98C9596463C}" type="slidenum">
              <a:rPr lang="en-US" smtClean="0"/>
              <a:pPr/>
              <a:t>22</a:t>
            </a:fld>
            <a:endParaRPr lang="en-US" dirty="0"/>
          </a:p>
        </p:txBody>
      </p:sp>
    </p:spTree>
    <p:extLst>
      <p:ext uri="{BB962C8B-B14F-4D97-AF65-F5344CB8AC3E}">
        <p14:creationId xmlns:p14="http://schemas.microsoft.com/office/powerpoint/2010/main" val="19054446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4;p23">
            <a:extLst>
              <a:ext uri="{FF2B5EF4-FFF2-40B4-BE49-F238E27FC236}">
                <a16:creationId xmlns:a16="http://schemas.microsoft.com/office/drawing/2014/main" id="{41A29A2F-E15D-448C-8895-1B44AC81AF3E}"/>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IN" sz="3600" b="1" kern="1200"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Technology Required for an App</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D9139C8-FBEE-428C-8D44-A242B7C1E71B}"/>
              </a:ext>
            </a:extLst>
          </p:cNvPr>
          <p:cNvSpPr txBox="1"/>
          <p:nvPr/>
        </p:nvSpPr>
        <p:spPr>
          <a:xfrm>
            <a:off x="701040" y="2133600"/>
            <a:ext cx="10972800" cy="2308324"/>
          </a:xfrm>
          <a:prstGeom prst="rect">
            <a:avLst/>
          </a:prstGeom>
          <a:noFill/>
        </p:spPr>
        <p:txBody>
          <a:bodyPr wrap="square" rtlCol="0">
            <a:spAutoFit/>
          </a:bodyPr>
          <a:lstStyle/>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Android Studio: It is the official integrated development environment (IDE) for Google’s Android Operating System, built on JetBrains IntelliJ IDEA software and designed specifically for Android development. Android Studio supports many programming languages like Java, C++, Kotlin etc.[5]</a:t>
            </a: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IN" dirty="0">
                <a:latin typeface="Arial" panose="020B0604020202020204" pitchFamily="34" charset="0"/>
                <a:cs typeface="Arial" panose="020B0604020202020204" pitchFamily="34" charset="0"/>
              </a:rPr>
              <a:t>Java: 	Java is one of the powerful general-purpose programming languages. Android heavily relies on the Java programming language all the SDKs required to build for an android applications use the standard libraries of Java.[7]</a:t>
            </a:r>
          </a:p>
        </p:txBody>
      </p:sp>
      <p:pic>
        <p:nvPicPr>
          <p:cNvPr id="4" name="Picture 3" descr="National Institute of Technology, Silchar - Wikipedia">
            <a:extLst>
              <a:ext uri="{FF2B5EF4-FFF2-40B4-BE49-F238E27FC236}">
                <a16:creationId xmlns:a16="http://schemas.microsoft.com/office/drawing/2014/main" id="{55A96598-50AC-4FF1-9DB4-7DCE371F2DA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5" name="Slide Number Placeholder 4">
            <a:extLst>
              <a:ext uri="{FF2B5EF4-FFF2-40B4-BE49-F238E27FC236}">
                <a16:creationId xmlns:a16="http://schemas.microsoft.com/office/drawing/2014/main" id="{8BF2B415-5FDC-4A73-9B6C-93347474C8CC}"/>
              </a:ext>
            </a:extLst>
          </p:cNvPr>
          <p:cNvSpPr>
            <a:spLocks noGrp="1"/>
          </p:cNvSpPr>
          <p:nvPr>
            <p:ph type="sldNum" sz="quarter" idx="12"/>
          </p:nvPr>
        </p:nvSpPr>
        <p:spPr/>
        <p:txBody>
          <a:bodyPr/>
          <a:lstStyle/>
          <a:p>
            <a:fld id="{3A98EE3D-8CD1-4C3F-BD1C-C98C9596463C}" type="slidenum">
              <a:rPr lang="en-US" smtClean="0"/>
              <a:pPr/>
              <a:t>23</a:t>
            </a:fld>
            <a:endParaRPr lang="en-US" dirty="0"/>
          </a:p>
        </p:txBody>
      </p:sp>
    </p:spTree>
    <p:extLst>
      <p:ext uri="{BB962C8B-B14F-4D97-AF65-F5344CB8AC3E}">
        <p14:creationId xmlns:p14="http://schemas.microsoft.com/office/powerpoint/2010/main" val="1319254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211368-EE93-4A3A-AA8B-F91E8980A417}"/>
              </a:ext>
            </a:extLst>
          </p:cNvPr>
          <p:cNvPicPr>
            <a:picLocks noChangeAspect="1"/>
          </p:cNvPicPr>
          <p:nvPr/>
        </p:nvPicPr>
        <p:blipFill rotWithShape="1">
          <a:blip r:embed="rId2"/>
          <a:srcRect l="58380" t="47974" r="22065" b="41568"/>
          <a:stretch/>
        </p:blipFill>
        <p:spPr>
          <a:xfrm>
            <a:off x="233082" y="2868706"/>
            <a:ext cx="618566" cy="717178"/>
          </a:xfrm>
          <a:prstGeom prst="rect">
            <a:avLst/>
          </a:prstGeom>
        </p:spPr>
      </p:pic>
      <p:pic>
        <p:nvPicPr>
          <p:cNvPr id="5" name="Picture 4">
            <a:extLst>
              <a:ext uri="{FF2B5EF4-FFF2-40B4-BE49-F238E27FC236}">
                <a16:creationId xmlns:a16="http://schemas.microsoft.com/office/drawing/2014/main" id="{4FEAA9D5-FA6F-4033-B389-FBEF1115ECD8}"/>
              </a:ext>
            </a:extLst>
          </p:cNvPr>
          <p:cNvPicPr>
            <a:picLocks noChangeAspect="1"/>
          </p:cNvPicPr>
          <p:nvPr/>
        </p:nvPicPr>
        <p:blipFill rotWithShape="1">
          <a:blip r:embed="rId3"/>
          <a:srcRect t="4183" b="21830"/>
          <a:stretch/>
        </p:blipFill>
        <p:spPr>
          <a:xfrm>
            <a:off x="2174584" y="1353673"/>
            <a:ext cx="3163253" cy="5074024"/>
          </a:xfrm>
          <a:prstGeom prst="rect">
            <a:avLst/>
          </a:prstGeom>
        </p:spPr>
      </p:pic>
      <p:pic>
        <p:nvPicPr>
          <p:cNvPr id="7" name="Picture 6">
            <a:extLst>
              <a:ext uri="{FF2B5EF4-FFF2-40B4-BE49-F238E27FC236}">
                <a16:creationId xmlns:a16="http://schemas.microsoft.com/office/drawing/2014/main" id="{A8EAC208-CFD8-4533-8756-CB77E83259CD}"/>
              </a:ext>
            </a:extLst>
          </p:cNvPr>
          <p:cNvPicPr>
            <a:picLocks noChangeAspect="1"/>
          </p:cNvPicPr>
          <p:nvPr/>
        </p:nvPicPr>
        <p:blipFill rotWithShape="1">
          <a:blip r:embed="rId4"/>
          <a:srcRect t="4247" b="21765"/>
          <a:stretch/>
        </p:blipFill>
        <p:spPr>
          <a:xfrm>
            <a:off x="7684041" y="1353673"/>
            <a:ext cx="3163253" cy="5074024"/>
          </a:xfrm>
          <a:prstGeom prst="rect">
            <a:avLst/>
          </a:prstGeom>
        </p:spPr>
      </p:pic>
      <p:sp>
        <p:nvSpPr>
          <p:cNvPr id="8" name="TextBox 7">
            <a:extLst>
              <a:ext uri="{FF2B5EF4-FFF2-40B4-BE49-F238E27FC236}">
                <a16:creationId xmlns:a16="http://schemas.microsoft.com/office/drawing/2014/main" id="{908D9307-9E86-442B-ACFB-5FA899C33149}"/>
              </a:ext>
            </a:extLst>
          </p:cNvPr>
          <p:cNvSpPr txBox="1"/>
          <p:nvPr/>
        </p:nvSpPr>
        <p:spPr>
          <a:xfrm>
            <a:off x="5022812" y="6373907"/>
            <a:ext cx="2653552" cy="369332"/>
          </a:xfrm>
          <a:prstGeom prst="rect">
            <a:avLst/>
          </a:prstGeom>
          <a:noFill/>
        </p:spPr>
        <p:txBody>
          <a:bodyPr wrap="square" rtlCol="0">
            <a:spAutoFit/>
          </a:bodyPr>
          <a:lstStyle/>
          <a:p>
            <a:r>
              <a:rPr lang="en-IN" dirty="0"/>
              <a:t>Fig: 3: App Interface</a:t>
            </a:r>
          </a:p>
        </p:txBody>
      </p:sp>
      <p:sp>
        <p:nvSpPr>
          <p:cNvPr id="9" name="Google Shape;174;p23">
            <a:extLst>
              <a:ext uri="{FF2B5EF4-FFF2-40B4-BE49-F238E27FC236}">
                <a16:creationId xmlns:a16="http://schemas.microsoft.com/office/drawing/2014/main" id="{6AD523B3-CC3F-48BD-BC40-815BB8F33120}"/>
              </a:ext>
            </a:extLst>
          </p:cNvPr>
          <p:cNvSpPr/>
          <p:nvPr/>
        </p:nvSpPr>
        <p:spPr>
          <a:xfrm>
            <a:off x="0" y="521970"/>
            <a:ext cx="12192000" cy="777913"/>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IN" sz="3600" b="1" kern="1200"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App User Interface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descr="National Institute of Technology, Silchar - Wikipedia">
            <a:extLst>
              <a:ext uri="{FF2B5EF4-FFF2-40B4-BE49-F238E27FC236}">
                <a16:creationId xmlns:a16="http://schemas.microsoft.com/office/drawing/2014/main" id="{DD70745A-0F71-4BC9-B67F-2F39B859475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766594" y="465789"/>
            <a:ext cx="960808" cy="887884"/>
          </a:xfrm>
          <a:prstGeom prst="rect">
            <a:avLst/>
          </a:prstGeom>
          <a:noFill/>
          <a:ln>
            <a:noFill/>
          </a:ln>
        </p:spPr>
      </p:pic>
      <p:sp>
        <p:nvSpPr>
          <p:cNvPr id="2" name="Slide Number Placeholder 1">
            <a:extLst>
              <a:ext uri="{FF2B5EF4-FFF2-40B4-BE49-F238E27FC236}">
                <a16:creationId xmlns:a16="http://schemas.microsoft.com/office/drawing/2014/main" id="{5CC75FD6-FC30-4F1C-8A53-9B7C777507CE}"/>
              </a:ext>
            </a:extLst>
          </p:cNvPr>
          <p:cNvSpPr>
            <a:spLocks noGrp="1"/>
          </p:cNvSpPr>
          <p:nvPr>
            <p:ph type="sldNum" sz="quarter" idx="12"/>
          </p:nvPr>
        </p:nvSpPr>
        <p:spPr/>
        <p:txBody>
          <a:bodyPr/>
          <a:lstStyle/>
          <a:p>
            <a:fld id="{3A98EE3D-8CD1-4C3F-BD1C-C98C9596463C}" type="slidenum">
              <a:rPr lang="en-US" smtClean="0"/>
              <a:pPr/>
              <a:t>24</a:t>
            </a:fld>
            <a:endParaRPr lang="en-US" dirty="0"/>
          </a:p>
        </p:txBody>
      </p:sp>
    </p:spTree>
    <p:extLst>
      <p:ext uri="{BB962C8B-B14F-4D97-AF65-F5344CB8AC3E}">
        <p14:creationId xmlns:p14="http://schemas.microsoft.com/office/powerpoint/2010/main" val="3524103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D2C6B-0D14-41F9-87E2-703D0097F012}"/>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DA92F563-D94B-408A-A75E-8E1CDB70F5FB}"/>
              </a:ext>
            </a:extLst>
          </p:cNvPr>
          <p:cNvSpPr>
            <a:spLocks noGrp="1"/>
          </p:cNvSpPr>
          <p:nvPr>
            <p:ph idx="1"/>
          </p:nvPr>
        </p:nvSpPr>
        <p:spPr/>
        <p:txBody>
          <a:bodyPr>
            <a:normAutofit lnSpcReduction="10000"/>
          </a:bodyPr>
          <a:lstStyle/>
          <a:p>
            <a:pPr algn="just"/>
            <a:r>
              <a:rPr lang="en-IN" sz="1800" dirty="0">
                <a:latin typeface="Arial" panose="020B0604020202020204" pitchFamily="34" charset="0"/>
                <a:cs typeface="Arial" panose="020B0604020202020204" pitchFamily="34" charset="0"/>
              </a:rPr>
              <a:t>By Implementing all the approach discussed above, we are getting the desired result int the form of lap’s.</a:t>
            </a:r>
          </a:p>
          <a:p>
            <a:pPr algn="just"/>
            <a:r>
              <a:rPr lang="en-IN" sz="1800" dirty="0">
                <a:latin typeface="Arial" panose="020B0604020202020204" pitchFamily="34" charset="0"/>
                <a:cs typeface="Arial" panose="020B0604020202020204" pitchFamily="34" charset="0"/>
              </a:rPr>
              <a:t>If there is direct route of train is found, then we get it in the form of single lap.</a:t>
            </a:r>
          </a:p>
          <a:p>
            <a:pPr algn="just"/>
            <a:r>
              <a:rPr lang="en-IN" sz="1800" dirty="0">
                <a:latin typeface="Arial" panose="020B0604020202020204" pitchFamily="34" charset="0"/>
                <a:cs typeface="Arial" panose="020B0604020202020204" pitchFamily="34" charset="0"/>
              </a:rPr>
              <a:t>But if we didn’t get any direct route. Then if there is any possibility of presence of indirect journey, we have shown it in the form of ‘n’ laps		 </a:t>
            </a:r>
            <a:r>
              <a:rPr lang="en-IN" sz="1800" dirty="0" err="1">
                <a:latin typeface="Arial" panose="020B0604020202020204" pitchFamily="34" charset="0"/>
                <a:cs typeface="Arial" panose="020B0604020202020204" pitchFamily="34" charset="0"/>
              </a:rPr>
              <a:t>i.e</a:t>
            </a:r>
            <a:r>
              <a:rPr lang="en-IN" sz="1800" dirty="0">
                <a:latin typeface="Arial" panose="020B0604020202020204" pitchFamily="34" charset="0"/>
                <a:cs typeface="Arial" panose="020B0604020202020204" pitchFamily="34" charset="0"/>
              </a:rPr>
              <a:t> lap 1, lap 2 and so on,</a:t>
            </a:r>
          </a:p>
          <a:p>
            <a:pPr algn="just"/>
            <a:r>
              <a:rPr lang="en-IN" sz="1800" dirty="0">
                <a:latin typeface="Arial" panose="020B0604020202020204" pitchFamily="34" charset="0"/>
                <a:cs typeface="Arial" panose="020B0604020202020204" pitchFamily="34" charset="0"/>
              </a:rPr>
              <a:t>In this we are trying to display the fetched result form small created database.</a:t>
            </a:r>
          </a:p>
          <a:p>
            <a:pPr algn="just"/>
            <a:r>
              <a:rPr lang="en-IN" sz="1800" dirty="0">
                <a:latin typeface="Arial" panose="020B0604020202020204" pitchFamily="34" charset="0"/>
                <a:cs typeface="Arial" panose="020B0604020202020204" pitchFamily="34" charset="0"/>
              </a:rPr>
              <a:t>Many various errors and bugs were removed.</a:t>
            </a:r>
          </a:p>
          <a:p>
            <a:pPr algn="just"/>
            <a:r>
              <a:rPr lang="en-IN" sz="1800" dirty="0">
                <a:latin typeface="Arial" panose="020B0604020202020204" pitchFamily="34" charset="0"/>
                <a:cs typeface="Arial" panose="020B0604020202020204" pitchFamily="34" charset="0"/>
              </a:rPr>
              <a:t>Some new features like suggesting a name when someone starts typing were also added.</a:t>
            </a:r>
          </a:p>
          <a:p>
            <a:pPr algn="just"/>
            <a:r>
              <a:rPr lang="en-IN" sz="1800" dirty="0">
                <a:latin typeface="Arial" panose="020B0604020202020204" pitchFamily="34" charset="0"/>
                <a:cs typeface="Arial" panose="020B0604020202020204" pitchFamily="34" charset="0"/>
              </a:rPr>
              <a:t>Issues like problems with upper case and lower case were also addressed.</a:t>
            </a:r>
          </a:p>
          <a:p>
            <a:endParaRPr lang="en-IN" dirty="0"/>
          </a:p>
        </p:txBody>
      </p:sp>
      <p:pic>
        <p:nvPicPr>
          <p:cNvPr id="4" name="Picture 3" descr="National Institute of Technology, Silchar - Wikipedia">
            <a:extLst>
              <a:ext uri="{FF2B5EF4-FFF2-40B4-BE49-F238E27FC236}">
                <a16:creationId xmlns:a16="http://schemas.microsoft.com/office/drawing/2014/main" id="{8A0B71E3-A77D-4F94-AF8C-82C191C1C8E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5" name="Slide Number Placeholder 4">
            <a:extLst>
              <a:ext uri="{FF2B5EF4-FFF2-40B4-BE49-F238E27FC236}">
                <a16:creationId xmlns:a16="http://schemas.microsoft.com/office/drawing/2014/main" id="{7CCAEBF2-BAFE-48FE-8EC4-98FDC16B9A74}"/>
              </a:ext>
            </a:extLst>
          </p:cNvPr>
          <p:cNvSpPr>
            <a:spLocks noGrp="1"/>
          </p:cNvSpPr>
          <p:nvPr>
            <p:ph type="sldNum" sz="quarter" idx="12"/>
          </p:nvPr>
        </p:nvSpPr>
        <p:spPr/>
        <p:txBody>
          <a:bodyPr/>
          <a:lstStyle/>
          <a:p>
            <a:fld id="{3A98EE3D-8CD1-4C3F-BD1C-C98C9596463C}" type="slidenum">
              <a:rPr lang="en-US" smtClean="0"/>
              <a:pPr/>
              <a:t>25</a:t>
            </a:fld>
            <a:endParaRPr lang="en-US" dirty="0"/>
          </a:p>
        </p:txBody>
      </p:sp>
    </p:spTree>
    <p:extLst>
      <p:ext uri="{BB962C8B-B14F-4D97-AF65-F5344CB8AC3E}">
        <p14:creationId xmlns:p14="http://schemas.microsoft.com/office/powerpoint/2010/main" val="36819679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4D357-5BCA-46AA-A538-F20465D251C6}"/>
              </a:ext>
            </a:extLst>
          </p:cNvPr>
          <p:cNvSpPr>
            <a:spLocks noGrp="1"/>
          </p:cNvSpPr>
          <p:nvPr>
            <p:ph type="title"/>
          </p:nvPr>
        </p:nvSpPr>
        <p:spPr/>
        <p:txBody>
          <a:bodyPr/>
          <a:lstStyle/>
          <a:p>
            <a:r>
              <a:rPr lang="en-US" dirty="0"/>
              <a:t>Limitations:-</a:t>
            </a:r>
            <a:endParaRPr lang="en-IN" dirty="0"/>
          </a:p>
        </p:txBody>
      </p:sp>
      <p:sp>
        <p:nvSpPr>
          <p:cNvPr id="3" name="Content Placeholder 2">
            <a:extLst>
              <a:ext uri="{FF2B5EF4-FFF2-40B4-BE49-F238E27FC236}">
                <a16:creationId xmlns:a16="http://schemas.microsoft.com/office/drawing/2014/main" id="{9D9F4344-530F-4988-9EE8-6FF84A6D73E8}"/>
              </a:ext>
            </a:extLst>
          </p:cNvPr>
          <p:cNvSpPr>
            <a:spLocks noGrp="1"/>
          </p:cNvSpPr>
          <p:nvPr>
            <p:ph idx="1"/>
          </p:nvPr>
        </p:nvSpPr>
        <p:spPr/>
        <p:txBody>
          <a:bodyPr/>
          <a:lstStyle/>
          <a:p>
            <a:r>
              <a:rPr lang="en-US" dirty="0"/>
              <a:t>Duration of each train should also be shown.</a:t>
            </a:r>
          </a:p>
          <a:p>
            <a:r>
              <a:rPr lang="en-US" dirty="0"/>
              <a:t>Waiting time for each train should be shown.</a:t>
            </a:r>
          </a:p>
          <a:p>
            <a:r>
              <a:rPr lang="en-US" dirty="0"/>
              <a:t>Database is not that much bulky, it might be further increased.</a:t>
            </a:r>
          </a:p>
          <a:p>
            <a:r>
              <a:rPr lang="en-US" dirty="0"/>
              <a:t>For an instance let us suppose any train runs only on Monday, this issue should also be considered.</a:t>
            </a:r>
          </a:p>
          <a:p>
            <a:endParaRPr lang="en-IN" dirty="0"/>
          </a:p>
        </p:txBody>
      </p:sp>
      <p:pic>
        <p:nvPicPr>
          <p:cNvPr id="4" name="Picture 3" descr="National Institute of Technology, Silchar - Wikipedia">
            <a:extLst>
              <a:ext uri="{FF2B5EF4-FFF2-40B4-BE49-F238E27FC236}">
                <a16:creationId xmlns:a16="http://schemas.microsoft.com/office/drawing/2014/main" id="{82B2AE93-4373-46B2-BFAD-A3429E4B3BF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5" name="Slide Number Placeholder 4">
            <a:extLst>
              <a:ext uri="{FF2B5EF4-FFF2-40B4-BE49-F238E27FC236}">
                <a16:creationId xmlns:a16="http://schemas.microsoft.com/office/drawing/2014/main" id="{16811B8C-C3E5-477C-856A-D9C59580FABE}"/>
              </a:ext>
            </a:extLst>
          </p:cNvPr>
          <p:cNvSpPr>
            <a:spLocks noGrp="1"/>
          </p:cNvSpPr>
          <p:nvPr>
            <p:ph type="sldNum" sz="quarter" idx="12"/>
          </p:nvPr>
        </p:nvSpPr>
        <p:spPr/>
        <p:txBody>
          <a:bodyPr/>
          <a:lstStyle/>
          <a:p>
            <a:fld id="{3A98EE3D-8CD1-4C3F-BD1C-C98C9596463C}" type="slidenum">
              <a:rPr lang="en-US" smtClean="0"/>
              <a:pPr/>
              <a:t>26</a:t>
            </a:fld>
            <a:endParaRPr lang="en-US" dirty="0"/>
          </a:p>
        </p:txBody>
      </p:sp>
    </p:spTree>
    <p:extLst>
      <p:ext uri="{BB962C8B-B14F-4D97-AF65-F5344CB8AC3E}">
        <p14:creationId xmlns:p14="http://schemas.microsoft.com/office/powerpoint/2010/main" val="40203085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5E23CA-68AD-4A9A-BE7D-0EDAC9F8540B}"/>
              </a:ext>
            </a:extLst>
          </p:cNvPr>
          <p:cNvSpPr>
            <a:spLocks noGrp="1"/>
          </p:cNvSpPr>
          <p:nvPr>
            <p:ph idx="1"/>
          </p:nvPr>
        </p:nvSpPr>
        <p:spPr/>
        <p:txBody>
          <a:bodyPr/>
          <a:lstStyle/>
          <a:p>
            <a:r>
              <a:rPr lang="en-US" dirty="0"/>
              <a:t>Now, we have came up with front end as well as back end of the web page.</a:t>
            </a:r>
          </a:p>
          <a:p>
            <a:r>
              <a:rPr lang="en-US" dirty="0"/>
              <a:t>Some part of backend has been taken care of but it is still in progress.</a:t>
            </a:r>
          </a:p>
          <a:p>
            <a:r>
              <a:rPr lang="en-US" dirty="0"/>
              <a:t>The website has been hosted with the help of Firebase which is a platform as a service that enables developer to build run and operate applications entirely in cloud.</a:t>
            </a:r>
          </a:p>
          <a:p>
            <a:r>
              <a:rPr lang="en-US" dirty="0"/>
              <a:t>The developing website can be accessed on this BUTTON</a:t>
            </a:r>
          </a:p>
          <a:p>
            <a:pPr marL="2571400" lvl="8" indent="0">
              <a:buNone/>
            </a:pPr>
            <a:r>
              <a:rPr lang="en-US" dirty="0"/>
              <a:t>			</a:t>
            </a:r>
          </a:p>
          <a:p>
            <a:pPr marL="2571400" lvl="8" indent="0">
              <a:buNone/>
            </a:pPr>
            <a:r>
              <a:rPr lang="en-US" dirty="0"/>
              <a:t>					</a:t>
            </a:r>
          </a:p>
          <a:p>
            <a:endParaRPr lang="en-US" dirty="0"/>
          </a:p>
          <a:p>
            <a:endParaRPr lang="en-IN" dirty="0"/>
          </a:p>
        </p:txBody>
      </p:sp>
      <p:sp>
        <p:nvSpPr>
          <p:cNvPr id="4" name="Google Shape;174;p23">
            <a:extLst>
              <a:ext uri="{FF2B5EF4-FFF2-40B4-BE49-F238E27FC236}">
                <a16:creationId xmlns:a16="http://schemas.microsoft.com/office/drawing/2014/main" id="{1DBBCAC6-0271-4566-BBCE-82E275A11D62}"/>
              </a:ext>
            </a:extLst>
          </p:cNvPr>
          <p:cNvSpPr/>
          <p:nvPr/>
        </p:nvSpPr>
        <p:spPr>
          <a:xfrm>
            <a:off x="0" y="566229"/>
            <a:ext cx="12192000" cy="999872"/>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3600"/>
              <a:buFont typeface="Arial"/>
              <a:buNone/>
            </a:pPr>
            <a:r>
              <a:rPr lang="en-US" sz="3600" b="1" dirty="0">
                <a:solidFill>
                  <a:schemeClr val="lt1"/>
                </a:solidFill>
                <a:latin typeface="Times New Roman"/>
                <a:ea typeface="Times New Roman"/>
                <a:cs typeface="Times New Roman"/>
                <a:sym typeface="Times New Roman"/>
              </a:rPr>
              <a:t>THE  PROTOTYPE</a:t>
            </a:r>
          </a:p>
        </p:txBody>
      </p:sp>
      <p:sp>
        <p:nvSpPr>
          <p:cNvPr id="2" name="Rectangle 1">
            <a:extLst>
              <a:ext uri="{FF2B5EF4-FFF2-40B4-BE49-F238E27FC236}">
                <a16:creationId xmlns:a16="http://schemas.microsoft.com/office/drawing/2014/main" id="{D6E89C90-BC8B-4F73-939F-DC25EE362254}"/>
              </a:ext>
            </a:extLst>
          </p:cNvPr>
          <p:cNvSpPr/>
          <p:nvPr/>
        </p:nvSpPr>
        <p:spPr>
          <a:xfrm>
            <a:off x="4372466" y="4598913"/>
            <a:ext cx="2568525" cy="923330"/>
          </a:xfrm>
          <a:prstGeom prst="rect">
            <a:avLst/>
          </a:prstGeom>
          <a:ln>
            <a:noFill/>
          </a:ln>
          <a:effectLst>
            <a:glow rad="228600">
              <a:schemeClr val="accent5">
                <a:satMod val="175000"/>
                <a:alpha val="40000"/>
              </a:schemeClr>
            </a:glow>
            <a:outerShdw blurRad="76200" dir="13500000" sy="23000" kx="1200000" algn="br" rotWithShape="0">
              <a:prstClr val="black">
                <a:alpha val="20000"/>
              </a:prstClr>
            </a:outerShdw>
            <a:reflection blurRad="6350" stA="52000" endA="300" endPos="35000" dir="5400000" sy="-100000" algn="bl" rotWithShape="0"/>
            <a:softEdge rad="31750"/>
          </a:effectLst>
          <a:scene3d>
            <a:camera prst="perspectiveFront" fov="3300000">
              <a:rot lat="486000" lon="19530000" rev="174000"/>
            </a:camera>
            <a:lightRig rig="harsh" dir="t">
              <a:rot lat="0" lon="0" rev="3000000"/>
            </a:lightRig>
          </a:scene3d>
          <a:sp3d extrusionH="254000" contourW="19050">
            <a:bevelT w="82550" h="44450" prst="artDeco"/>
            <a:bevelB w="82550" h="44450" prst="angle"/>
            <a:contourClr>
              <a:srgbClr val="FFFFFF"/>
            </a:contourClr>
          </a:sp3d>
        </p:spPr>
        <p:style>
          <a:lnRef idx="1">
            <a:schemeClr val="accent5"/>
          </a:lnRef>
          <a:fillRef idx="3">
            <a:schemeClr val="accent5"/>
          </a:fillRef>
          <a:effectRef idx="2">
            <a:schemeClr val="accent5"/>
          </a:effectRef>
          <a:fontRef idx="minor">
            <a:schemeClr val="lt1"/>
          </a:fontRef>
        </p:style>
        <p:txBody>
          <a:bodyPr wrap="none" lIns="91440" tIns="45720" rIns="91440" bIns="45720">
            <a:spAutoFit/>
          </a:bodyPr>
          <a:lstStyle/>
          <a:p>
            <a:pPr algn="ctr"/>
            <a:r>
              <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outerShdw blurRad="50800" dist="38100" dir="18900000" algn="bl" rotWithShape="0">
                    <a:prstClr val="black">
                      <a:alpha val="40000"/>
                    </a:prstClr>
                  </a:outerShdw>
                </a:effectLst>
                <a:hlinkClick r:id="rId2"/>
              </a:rPr>
              <a:t>BUTTON</a:t>
            </a:r>
            <a:endParaRPr lang="en-IN"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outerShdw blurRad="50800" dist="38100" dir="18900000" algn="bl" rotWithShape="0">
                  <a:prstClr val="black">
                    <a:alpha val="40000"/>
                  </a:prstClr>
                </a:outerShdw>
              </a:effectLst>
            </a:endParaRPr>
          </a:p>
        </p:txBody>
      </p:sp>
      <p:pic>
        <p:nvPicPr>
          <p:cNvPr id="6" name="Picture 5" descr="National Institute of Technology, Silchar - Wikipedia">
            <a:extLst>
              <a:ext uri="{FF2B5EF4-FFF2-40B4-BE49-F238E27FC236}">
                <a16:creationId xmlns:a16="http://schemas.microsoft.com/office/drawing/2014/main" id="{0BFACA24-F2FF-4C1D-8FD3-A7558EBB543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01679" y="474754"/>
            <a:ext cx="1125723" cy="1119922"/>
          </a:xfrm>
          <a:prstGeom prst="rect">
            <a:avLst/>
          </a:prstGeom>
          <a:noFill/>
          <a:ln>
            <a:noFill/>
          </a:ln>
        </p:spPr>
      </p:pic>
      <p:sp>
        <p:nvSpPr>
          <p:cNvPr id="5" name="Slide Number Placeholder 4">
            <a:extLst>
              <a:ext uri="{FF2B5EF4-FFF2-40B4-BE49-F238E27FC236}">
                <a16:creationId xmlns:a16="http://schemas.microsoft.com/office/drawing/2014/main" id="{05E978AE-D6A1-4E8D-BE9F-0DB821C97B44}"/>
              </a:ext>
            </a:extLst>
          </p:cNvPr>
          <p:cNvSpPr>
            <a:spLocks noGrp="1"/>
          </p:cNvSpPr>
          <p:nvPr>
            <p:ph type="sldNum" sz="quarter" idx="12"/>
          </p:nvPr>
        </p:nvSpPr>
        <p:spPr/>
        <p:txBody>
          <a:bodyPr/>
          <a:lstStyle/>
          <a:p>
            <a:fld id="{3A98EE3D-8CD1-4C3F-BD1C-C98C9596463C}" type="slidenum">
              <a:rPr lang="en-US" smtClean="0"/>
              <a:pPr/>
              <a:t>27</a:t>
            </a:fld>
            <a:endParaRPr lang="en-US" dirty="0"/>
          </a:p>
        </p:txBody>
      </p:sp>
    </p:spTree>
    <p:extLst>
      <p:ext uri="{BB962C8B-B14F-4D97-AF65-F5344CB8AC3E}">
        <p14:creationId xmlns:p14="http://schemas.microsoft.com/office/powerpoint/2010/main" val="1563029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4FAAE-5A56-4932-9CC8-9487153193A1}"/>
              </a:ext>
            </a:extLst>
          </p:cNvPr>
          <p:cNvSpPr>
            <a:spLocks noGrp="1"/>
          </p:cNvSpPr>
          <p:nvPr>
            <p:ph type="title"/>
          </p:nvPr>
        </p:nvSpPr>
        <p:spPr/>
        <p:txBody>
          <a:bodyPr/>
          <a:lstStyle/>
          <a:p>
            <a:r>
              <a:rPr lang="en-US" dirty="0"/>
              <a:t>REFRENCES:-</a:t>
            </a:r>
            <a:endParaRPr lang="en-IN" dirty="0"/>
          </a:p>
        </p:txBody>
      </p:sp>
      <p:sp>
        <p:nvSpPr>
          <p:cNvPr id="3" name="Content Placeholder 2">
            <a:extLst>
              <a:ext uri="{FF2B5EF4-FFF2-40B4-BE49-F238E27FC236}">
                <a16:creationId xmlns:a16="http://schemas.microsoft.com/office/drawing/2014/main" id="{5BEE1D7A-4B85-4A91-822D-E09DB07F87D5}"/>
              </a:ext>
            </a:extLst>
          </p:cNvPr>
          <p:cNvSpPr>
            <a:spLocks noGrp="1"/>
          </p:cNvSpPr>
          <p:nvPr>
            <p:ph idx="1"/>
          </p:nvPr>
        </p:nvSpPr>
        <p:spPr/>
        <p:txBody>
          <a:bodyPr>
            <a:noAutofit/>
          </a:bodyPr>
          <a:lstStyle/>
          <a:p>
            <a:pPr marL="0" indent="0">
              <a:buNone/>
            </a:pPr>
            <a:r>
              <a:rPr lang="en-US" sz="1400" dirty="0">
                <a:latin typeface="Arial" panose="020B0604020202020204" pitchFamily="34" charset="0"/>
                <a:cs typeface="Arial" panose="020B0604020202020204" pitchFamily="34" charset="0"/>
              </a:rPr>
              <a:t>[1] Duckett, J., 2014. JavaScript and </a:t>
            </a:r>
            <a:r>
              <a:rPr lang="en-US" sz="1400" dirty="0" err="1">
                <a:latin typeface="Arial" panose="020B0604020202020204" pitchFamily="34" charset="0"/>
                <a:cs typeface="Arial" panose="020B0604020202020204" pitchFamily="34" charset="0"/>
              </a:rPr>
              <a:t>JQuery</a:t>
            </a:r>
            <a:r>
              <a:rPr lang="en-US" sz="1400" dirty="0">
                <a:latin typeface="Arial" panose="020B0604020202020204" pitchFamily="34" charset="0"/>
                <a:cs typeface="Arial" panose="020B0604020202020204" pitchFamily="34" charset="0"/>
              </a:rPr>
              <a:t>: Interactive Front-End Web Development. 1st ed. USA: Wiley, pp.7-70.</a:t>
            </a:r>
            <a:endParaRPr lang="en-IN" sz="1400" dirty="0">
              <a:latin typeface="Arial" panose="020B0604020202020204" pitchFamily="34" charset="0"/>
              <a:cs typeface="Arial" panose="020B0604020202020204" pitchFamily="34" charset="0"/>
            </a:endParaRPr>
          </a:p>
          <a:p>
            <a:pPr marL="0" indent="0">
              <a:buNone/>
            </a:pPr>
            <a:r>
              <a:rPr lang="en-US" sz="1400" dirty="0">
                <a:latin typeface="Arial" panose="020B0604020202020204" pitchFamily="34" charset="0"/>
                <a:cs typeface="Arial" panose="020B0604020202020204" pitchFamily="34" charset="0"/>
              </a:rPr>
              <a:t>[2] S. </a:t>
            </a:r>
            <a:r>
              <a:rPr lang="en-US" sz="1400" dirty="0" err="1">
                <a:latin typeface="Arial" panose="020B0604020202020204" pitchFamily="34" charset="0"/>
                <a:cs typeface="Arial" panose="020B0604020202020204" pitchFamily="34" charset="0"/>
              </a:rPr>
              <a:t>Skiena</a:t>
            </a:r>
            <a:r>
              <a:rPr lang="en-US" sz="1400" dirty="0">
                <a:latin typeface="Arial" panose="020B0604020202020204" pitchFamily="34" charset="0"/>
                <a:cs typeface="Arial" panose="020B0604020202020204" pitchFamily="34" charset="0"/>
              </a:rPr>
              <a:t>, S., 2010. The Algorithm Design Manual. 2nd ed. Springer, pp.113-190.</a:t>
            </a:r>
            <a:endParaRPr lang="en-IN" sz="1400" dirty="0">
              <a:latin typeface="Arial" panose="020B0604020202020204" pitchFamily="34" charset="0"/>
              <a:cs typeface="Arial" panose="020B0604020202020204" pitchFamily="34" charset="0"/>
            </a:endParaRPr>
          </a:p>
          <a:p>
            <a:pPr marL="0" indent="0">
              <a:buNone/>
            </a:pPr>
            <a:r>
              <a:rPr lang="en-US" sz="1400" dirty="0">
                <a:latin typeface="Arial" panose="020B0604020202020204" pitchFamily="34" charset="0"/>
                <a:cs typeface="Arial" panose="020B0604020202020204" pitchFamily="34" charset="0"/>
              </a:rPr>
              <a:t>[3] </a:t>
            </a:r>
            <a:r>
              <a:rPr lang="en-US" sz="1400" dirty="0" err="1">
                <a:latin typeface="Arial" panose="020B0604020202020204" pitchFamily="34" charset="0"/>
                <a:cs typeface="Arial" panose="020B0604020202020204" pitchFamily="34" charset="0"/>
              </a:rPr>
              <a:t>Cormen</a:t>
            </a:r>
            <a:r>
              <a:rPr lang="en-US" sz="1400" dirty="0">
                <a:latin typeface="Arial" panose="020B0604020202020204" pitchFamily="34" charset="0"/>
                <a:cs typeface="Arial" panose="020B0604020202020204" pitchFamily="34" charset="0"/>
              </a:rPr>
              <a:t>, T., </a:t>
            </a:r>
            <a:r>
              <a:rPr lang="en-US" sz="1400" dirty="0" err="1">
                <a:latin typeface="Arial" panose="020B0604020202020204" pitchFamily="34" charset="0"/>
                <a:cs typeface="Arial" panose="020B0604020202020204" pitchFamily="34" charset="0"/>
              </a:rPr>
              <a:t>Leiserson</a:t>
            </a:r>
            <a:r>
              <a:rPr lang="en-US" sz="1400" dirty="0">
                <a:latin typeface="Arial" panose="020B0604020202020204" pitchFamily="34" charset="0"/>
                <a:cs typeface="Arial" panose="020B0604020202020204" pitchFamily="34" charset="0"/>
              </a:rPr>
              <a:t>, C., </a:t>
            </a:r>
            <a:r>
              <a:rPr lang="en-US" sz="1400" dirty="0" err="1">
                <a:latin typeface="Arial" panose="020B0604020202020204" pitchFamily="34" charset="0"/>
                <a:cs typeface="Arial" panose="020B0604020202020204" pitchFamily="34" charset="0"/>
              </a:rPr>
              <a:t>Rivest</a:t>
            </a:r>
            <a:r>
              <a:rPr lang="en-US" sz="1400" dirty="0">
                <a:latin typeface="Arial" panose="020B0604020202020204" pitchFamily="34" charset="0"/>
                <a:cs typeface="Arial" panose="020B0604020202020204" pitchFamily="34" charset="0"/>
              </a:rPr>
              <a:t>, R. and Stein, C., n.d. Introduction to algorithms. 3rd ed. MIT Press; 3rd edition (September 1, 2009), pp.192-317.</a:t>
            </a:r>
            <a:endParaRPr lang="en-IN" sz="1400" dirty="0">
              <a:latin typeface="Arial" panose="020B0604020202020204" pitchFamily="34" charset="0"/>
              <a:cs typeface="Arial" panose="020B0604020202020204" pitchFamily="34" charset="0"/>
            </a:endParaRPr>
          </a:p>
          <a:p>
            <a:pPr marL="0" indent="0">
              <a:buNone/>
            </a:pPr>
            <a:r>
              <a:rPr lang="en-IN" sz="1400" dirty="0">
                <a:latin typeface="Arial" panose="020B0604020202020204" pitchFamily="34" charset="0"/>
                <a:cs typeface="Arial" panose="020B0604020202020204" pitchFamily="34" charset="0"/>
              </a:rPr>
              <a:t>[4] </a:t>
            </a:r>
            <a:r>
              <a:rPr lang="en-US" sz="1400" dirty="0">
                <a:latin typeface="Arial" panose="020B0604020202020204" pitchFamily="34" charset="0"/>
                <a:cs typeface="Arial" panose="020B0604020202020204" pitchFamily="34" charset="0"/>
              </a:rPr>
              <a:t>Bae, S., 2019. JavaScript Data Structures and Algorithms: An Introduction to Understanding and Implementing Core Data Structure and Algorithm Fundamentals. 1st ed. </a:t>
            </a:r>
            <a:r>
              <a:rPr lang="en-US" sz="1400" dirty="0" err="1">
                <a:latin typeface="Arial" panose="020B0604020202020204" pitchFamily="34" charset="0"/>
                <a:cs typeface="Arial" panose="020B0604020202020204" pitchFamily="34" charset="0"/>
              </a:rPr>
              <a:t>Apress</a:t>
            </a:r>
            <a:r>
              <a:rPr lang="en-US" sz="1400" dirty="0">
                <a:latin typeface="Arial" panose="020B0604020202020204" pitchFamily="34" charset="0"/>
                <a:cs typeface="Arial" panose="020B0604020202020204" pitchFamily="34" charset="0"/>
              </a:rPr>
              <a:t>, pp.167-189.</a:t>
            </a:r>
            <a:endParaRPr lang="en-IN" sz="1400" dirty="0">
              <a:latin typeface="Arial" panose="020B0604020202020204" pitchFamily="34" charset="0"/>
              <a:cs typeface="Arial" panose="020B0604020202020204" pitchFamily="34" charset="0"/>
            </a:endParaRPr>
          </a:p>
          <a:p>
            <a:pPr marL="0" indent="0">
              <a:buNone/>
            </a:pPr>
            <a:r>
              <a:rPr lang="en-IN" sz="1400" dirty="0">
                <a:latin typeface="Arial" panose="020B0604020202020204" pitchFamily="34" charset="0"/>
                <a:cs typeface="Arial" panose="020B0604020202020204" pitchFamily="34" charset="0"/>
              </a:rPr>
              <a:t>[5] </a:t>
            </a:r>
            <a:r>
              <a:rPr lang="en-US" sz="1400" dirty="0">
                <a:latin typeface="Arial" panose="020B0604020202020204" pitchFamily="34" charset="0"/>
                <a:cs typeface="Arial" panose="020B0604020202020204" pitchFamily="34" charset="0"/>
              </a:rPr>
              <a:t>Cameron, D., 2013. A Software Engineer Learns HTML5 , </a:t>
            </a:r>
            <a:r>
              <a:rPr lang="en-US" sz="1400" dirty="0" err="1">
                <a:latin typeface="Arial" panose="020B0604020202020204" pitchFamily="34" charset="0"/>
                <a:cs typeface="Arial" panose="020B0604020202020204" pitchFamily="34" charset="0"/>
              </a:rPr>
              <a:t>Javascript</a:t>
            </a:r>
            <a:r>
              <a:rPr lang="en-US" sz="1400" dirty="0">
                <a:latin typeface="Arial" panose="020B0604020202020204" pitchFamily="34" charset="0"/>
                <a:cs typeface="Arial" panose="020B0604020202020204" pitchFamily="34" charset="0"/>
              </a:rPr>
              <a:t> &amp; </a:t>
            </a:r>
            <a:r>
              <a:rPr lang="en-US" sz="1400" dirty="0" err="1">
                <a:latin typeface="Arial" panose="020B0604020202020204" pitchFamily="34" charset="0"/>
                <a:cs typeface="Arial" panose="020B0604020202020204" pitchFamily="34" charset="0"/>
              </a:rPr>
              <a:t>Jquery</a:t>
            </a:r>
            <a:r>
              <a:rPr lang="en-US" sz="1400" dirty="0">
                <a:latin typeface="Arial" panose="020B0604020202020204" pitchFamily="34" charset="0"/>
                <a:cs typeface="Arial" panose="020B0604020202020204" pitchFamily="34" charset="0"/>
              </a:rPr>
              <a:t>. 1st ed. </a:t>
            </a:r>
            <a:r>
              <a:rPr lang="en-US" sz="1400" dirty="0" err="1">
                <a:latin typeface="Arial" panose="020B0604020202020204" pitchFamily="34" charset="0"/>
                <a:cs typeface="Arial" panose="020B0604020202020204" pitchFamily="34" charset="0"/>
              </a:rPr>
              <a:t>Createspace</a:t>
            </a:r>
            <a:r>
              <a:rPr lang="en-US" sz="1400" dirty="0">
                <a:latin typeface="Arial" panose="020B0604020202020204" pitchFamily="34" charset="0"/>
                <a:cs typeface="Arial" panose="020B0604020202020204" pitchFamily="34" charset="0"/>
              </a:rPr>
              <a:t> Independent, pp.143-168.</a:t>
            </a:r>
            <a:endParaRPr lang="en-IN" sz="1400" dirty="0">
              <a:latin typeface="Arial" panose="020B0604020202020204" pitchFamily="34" charset="0"/>
              <a:cs typeface="Arial" panose="020B0604020202020204" pitchFamily="34" charset="0"/>
            </a:endParaRPr>
          </a:p>
          <a:p>
            <a:pPr marL="0" indent="0">
              <a:buNone/>
            </a:pPr>
            <a:r>
              <a:rPr lang="en-IN" sz="1400" dirty="0">
                <a:latin typeface="Arial" panose="020B0604020202020204" pitchFamily="34" charset="0"/>
                <a:cs typeface="Arial" panose="020B0604020202020204" pitchFamily="34" charset="0"/>
              </a:rPr>
              <a:t>[6] </a:t>
            </a:r>
            <a:r>
              <a:rPr lang="en-US" sz="1400" dirty="0" err="1">
                <a:latin typeface="Arial" panose="020B0604020202020204" pitchFamily="34" charset="0"/>
                <a:cs typeface="Arial" panose="020B0604020202020204" pitchFamily="34" charset="0"/>
              </a:rPr>
              <a:t>Niederst</a:t>
            </a:r>
            <a:r>
              <a:rPr lang="en-US" sz="1400" dirty="0">
                <a:latin typeface="Arial" panose="020B0604020202020204" pitchFamily="34" charset="0"/>
                <a:cs typeface="Arial" panose="020B0604020202020204" pitchFamily="34" charset="0"/>
              </a:rPr>
              <a:t> Robbins, J., 2017. JavaScript: Programming Basics for Absolute Beginners (Step-By-Step JavaScript Book 1). 1st ed. Nathan Clark, pp.51-99.</a:t>
            </a:r>
            <a:endParaRPr lang="en-IN" sz="1400" dirty="0">
              <a:latin typeface="Arial" panose="020B0604020202020204" pitchFamily="34" charset="0"/>
              <a:cs typeface="Arial" panose="020B0604020202020204" pitchFamily="34" charset="0"/>
            </a:endParaRPr>
          </a:p>
          <a:p>
            <a:pPr marL="0" indent="0">
              <a:buNone/>
            </a:pPr>
            <a:r>
              <a:rPr lang="en-IN" sz="1400" dirty="0">
                <a:latin typeface="Arial" panose="020B0604020202020204" pitchFamily="34" charset="0"/>
                <a:cs typeface="Arial" panose="020B0604020202020204" pitchFamily="34" charset="0"/>
              </a:rPr>
              <a:t>[7] </a:t>
            </a:r>
            <a:r>
              <a:rPr lang="en-IN" sz="1400" dirty="0" err="1">
                <a:latin typeface="Arial" panose="020B0604020202020204" pitchFamily="34" charset="0"/>
                <a:cs typeface="Arial" panose="020B0604020202020204" pitchFamily="34" charset="0"/>
              </a:rPr>
              <a:t>Schildt</a:t>
            </a:r>
            <a:r>
              <a:rPr lang="en-IN" sz="1400" dirty="0">
                <a:latin typeface="Arial" panose="020B0604020202020204" pitchFamily="34" charset="0"/>
                <a:cs typeface="Arial" panose="020B0604020202020204" pitchFamily="34" charset="0"/>
              </a:rPr>
              <a:t>, H., 2004. Java 2. New York: McGraw-Hill/Osborne, pp.697-731.</a:t>
            </a:r>
          </a:p>
        </p:txBody>
      </p:sp>
      <p:pic>
        <p:nvPicPr>
          <p:cNvPr id="4" name="Picture 3" descr="National Institute of Technology, Silchar - Wikipedia">
            <a:extLst>
              <a:ext uri="{FF2B5EF4-FFF2-40B4-BE49-F238E27FC236}">
                <a16:creationId xmlns:a16="http://schemas.microsoft.com/office/drawing/2014/main" id="{37FE0C28-01FF-4162-B0C3-D3E29DAD9BF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5" name="Slide Number Placeholder 4">
            <a:extLst>
              <a:ext uri="{FF2B5EF4-FFF2-40B4-BE49-F238E27FC236}">
                <a16:creationId xmlns:a16="http://schemas.microsoft.com/office/drawing/2014/main" id="{33254947-C4C2-4ADD-8E43-1E1E7C806465}"/>
              </a:ext>
            </a:extLst>
          </p:cNvPr>
          <p:cNvSpPr>
            <a:spLocks noGrp="1"/>
          </p:cNvSpPr>
          <p:nvPr>
            <p:ph type="sldNum" sz="quarter" idx="12"/>
          </p:nvPr>
        </p:nvSpPr>
        <p:spPr/>
        <p:txBody>
          <a:bodyPr/>
          <a:lstStyle/>
          <a:p>
            <a:fld id="{3A98EE3D-8CD1-4C3F-BD1C-C98C9596463C}" type="slidenum">
              <a:rPr lang="en-US" smtClean="0"/>
              <a:pPr/>
              <a:t>28</a:t>
            </a:fld>
            <a:endParaRPr lang="en-US" dirty="0"/>
          </a:p>
        </p:txBody>
      </p:sp>
    </p:spTree>
    <p:extLst>
      <p:ext uri="{BB962C8B-B14F-4D97-AF65-F5344CB8AC3E}">
        <p14:creationId xmlns:p14="http://schemas.microsoft.com/office/powerpoint/2010/main" val="37259875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F94DF-BDCC-419E-92D7-69CDAF72BBA7}"/>
              </a:ext>
            </a:extLst>
          </p:cNvPr>
          <p:cNvSpPr>
            <a:spLocks noGrp="1"/>
          </p:cNvSpPr>
          <p:nvPr>
            <p:ph type="title"/>
          </p:nvPr>
        </p:nvSpPr>
        <p:spPr>
          <a:xfrm>
            <a:off x="581193" y="678257"/>
            <a:ext cx="11029615" cy="1977858"/>
          </a:xfrm>
        </p:spPr>
        <p:txBody>
          <a:bodyPr>
            <a:normAutofit/>
          </a:bodyPr>
          <a:lstStyle/>
          <a:p>
            <a:r>
              <a:rPr lang="en-IN" dirty="0"/>
              <a:t>Thank You</a:t>
            </a:r>
          </a:p>
        </p:txBody>
      </p:sp>
      <p:sp>
        <p:nvSpPr>
          <p:cNvPr id="3" name="Text Placeholder 2">
            <a:extLst>
              <a:ext uri="{FF2B5EF4-FFF2-40B4-BE49-F238E27FC236}">
                <a16:creationId xmlns:a16="http://schemas.microsoft.com/office/drawing/2014/main" id="{3552D6E9-465E-4CA9-8644-2DB5299847C6}"/>
              </a:ext>
            </a:extLst>
          </p:cNvPr>
          <p:cNvSpPr>
            <a:spLocks noGrp="1"/>
          </p:cNvSpPr>
          <p:nvPr>
            <p:ph type="body" idx="1"/>
          </p:nvPr>
        </p:nvSpPr>
        <p:spPr>
          <a:xfrm>
            <a:off x="581192" y="2801257"/>
            <a:ext cx="11029615" cy="1400629"/>
          </a:xfrm>
        </p:spPr>
        <p:txBody>
          <a:bodyPr/>
          <a:lstStyle/>
          <a:p>
            <a:endParaRPr lang="en-IN" dirty="0"/>
          </a:p>
          <a:p>
            <a:endParaRPr lang="en-IN" dirty="0"/>
          </a:p>
        </p:txBody>
      </p:sp>
      <p:sp>
        <p:nvSpPr>
          <p:cNvPr id="5" name="Google Shape;174;p23">
            <a:extLst>
              <a:ext uri="{FF2B5EF4-FFF2-40B4-BE49-F238E27FC236}">
                <a16:creationId xmlns:a16="http://schemas.microsoft.com/office/drawing/2014/main" id="{5538FDA6-F519-4A43-BF8F-A526683EA907}"/>
              </a:ext>
            </a:extLst>
          </p:cNvPr>
          <p:cNvSpPr/>
          <p:nvPr/>
        </p:nvSpPr>
        <p:spPr>
          <a:xfrm>
            <a:off x="0" y="566229"/>
            <a:ext cx="12192000" cy="929196"/>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3600"/>
              <a:buFont typeface="Arial"/>
              <a:buNone/>
            </a:pPr>
            <a:endParaRPr lang="en-US" sz="3600" b="1" dirty="0">
              <a:solidFill>
                <a:schemeClr val="lt1"/>
              </a:solidFill>
              <a:latin typeface="Times New Roman"/>
              <a:ea typeface="Times New Roman"/>
              <a:cs typeface="Times New Roman"/>
              <a:sym typeface="Times New Roman"/>
            </a:endParaRPr>
          </a:p>
        </p:txBody>
      </p:sp>
      <p:pic>
        <p:nvPicPr>
          <p:cNvPr id="6" name="Picture 5" descr="National Institute of Technology, Silchar - Wikipedia">
            <a:extLst>
              <a:ext uri="{FF2B5EF4-FFF2-40B4-BE49-F238E27FC236}">
                <a16:creationId xmlns:a16="http://schemas.microsoft.com/office/drawing/2014/main" id="{18392213-2AFE-49D7-8231-F392A2584C4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74754"/>
            <a:ext cx="1125723" cy="1119922"/>
          </a:xfrm>
          <a:prstGeom prst="rect">
            <a:avLst/>
          </a:prstGeom>
          <a:noFill/>
          <a:ln>
            <a:noFill/>
          </a:ln>
        </p:spPr>
      </p:pic>
      <p:sp>
        <p:nvSpPr>
          <p:cNvPr id="4" name="Slide Number Placeholder 3">
            <a:extLst>
              <a:ext uri="{FF2B5EF4-FFF2-40B4-BE49-F238E27FC236}">
                <a16:creationId xmlns:a16="http://schemas.microsoft.com/office/drawing/2014/main" id="{E81E00B4-EB20-4E1B-BF31-D0152776D139}"/>
              </a:ext>
            </a:extLst>
          </p:cNvPr>
          <p:cNvSpPr>
            <a:spLocks noGrp="1"/>
          </p:cNvSpPr>
          <p:nvPr>
            <p:ph type="sldNum" sz="quarter" idx="12"/>
          </p:nvPr>
        </p:nvSpPr>
        <p:spPr/>
        <p:txBody>
          <a:bodyPr/>
          <a:lstStyle/>
          <a:p>
            <a:fld id="{3A98EE3D-8CD1-4C3F-BD1C-C98C9596463C}" type="slidenum">
              <a:rPr lang="en-US" smtClean="0"/>
              <a:pPr/>
              <a:t>29</a:t>
            </a:fld>
            <a:endParaRPr lang="en-US" dirty="0"/>
          </a:p>
        </p:txBody>
      </p:sp>
    </p:spTree>
    <p:extLst>
      <p:ext uri="{BB962C8B-B14F-4D97-AF65-F5344CB8AC3E}">
        <p14:creationId xmlns:p14="http://schemas.microsoft.com/office/powerpoint/2010/main" val="2821614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CAA12AF-525B-4941-9652-D90E35091984}"/>
              </a:ext>
            </a:extLst>
          </p:cNvPr>
          <p:cNvSpPr txBox="1"/>
          <p:nvPr/>
        </p:nvSpPr>
        <p:spPr>
          <a:xfrm>
            <a:off x="581193" y="1959744"/>
            <a:ext cx="9787925" cy="3536033"/>
          </a:xfrm>
          <a:prstGeom prst="rect">
            <a:avLst/>
          </a:prstGeom>
          <a:noFill/>
        </p:spPr>
        <p:txBody>
          <a:bodyPr wrap="square">
            <a:spAutoFit/>
          </a:bodyPr>
          <a:lstStyle/>
          <a:p>
            <a:pPr algn="just">
              <a:lnSpc>
                <a:spcPct val="107000"/>
              </a:lnSpc>
              <a:spcAft>
                <a:spcPts val="800"/>
              </a:spcAft>
            </a:pPr>
            <a:r>
              <a:rPr lang="en-IN" sz="1800" dirty="0">
                <a:effectLst/>
                <a:latin typeface="Arial" panose="020B0604020202020204" pitchFamily="34" charset="0"/>
                <a:ea typeface="Calibri" panose="020F0502020204030204" pitchFamily="34" charset="0"/>
                <a:cs typeface="Arial" panose="020B0604020202020204" pitchFamily="34" charset="0"/>
              </a:rPr>
              <a:t>In this Project we are trying to implement an idea which will deduce </a:t>
            </a:r>
            <a:r>
              <a:rPr lang="en-IN" dirty="0">
                <a:latin typeface="Arial" panose="020B0604020202020204" pitchFamily="34" charset="0"/>
                <a:ea typeface="Calibri" panose="020F0502020204030204" pitchFamily="34" charset="0"/>
                <a:cs typeface="Arial" panose="020B0604020202020204" pitchFamily="34" charset="0"/>
              </a:rPr>
              <a:t>route when there is no direct train found between </a:t>
            </a:r>
            <a:r>
              <a:rPr lang="en-IN" sz="1800" dirty="0">
                <a:effectLst/>
                <a:latin typeface="Arial" panose="020B0604020202020204" pitchFamily="34" charset="0"/>
                <a:ea typeface="Calibri" panose="020F0502020204030204" pitchFamily="34" charset="0"/>
                <a:cs typeface="Arial" panose="020B0604020202020204" pitchFamily="34" charset="0"/>
              </a:rPr>
              <a:t>source and destination. </a:t>
            </a:r>
            <a:r>
              <a:rPr lang="en-IN" dirty="0">
                <a:latin typeface="Arial" panose="020B0604020202020204" pitchFamily="34" charset="0"/>
                <a:ea typeface="Calibri" panose="020F0502020204030204" pitchFamily="34" charset="0"/>
                <a:cs typeface="Arial" panose="020B0604020202020204" pitchFamily="34" charset="0"/>
              </a:rPr>
              <a:t>IRCTC</a:t>
            </a:r>
            <a:r>
              <a:rPr lang="en-IN" sz="1800" dirty="0">
                <a:effectLst/>
                <a:latin typeface="Arial" panose="020B0604020202020204" pitchFamily="34" charset="0"/>
                <a:ea typeface="Calibri" panose="020F0502020204030204" pitchFamily="34" charset="0"/>
                <a:cs typeface="Arial" panose="020B0604020202020204" pitchFamily="34" charset="0"/>
              </a:rPr>
              <a:t> database contains a large number records of Train schedule with there arrival and departure time from every station with every possible details. This data has to be conﬁgured to produce the shortest and multiple alternate  path through a given set of operations. </a:t>
            </a:r>
            <a:endParaRPr lang="en-IN" dirty="0">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IN" sz="1800" spc="10" dirty="0">
                <a:solidFill>
                  <a:srgbClr val="273239"/>
                </a:solidFill>
                <a:effectLst/>
                <a:latin typeface="Arial" panose="020B0604020202020204" pitchFamily="34" charset="0"/>
                <a:ea typeface="Calibri" panose="020F0502020204030204" pitchFamily="34" charset="0"/>
                <a:cs typeface="Arial" panose="020B0604020202020204" pitchFamily="34" charset="0"/>
              </a:rPr>
              <a:t>From the given data base, where </a:t>
            </a:r>
            <a:r>
              <a:rPr lang="en-IN" sz="1800" dirty="0">
                <a:effectLst/>
                <a:latin typeface="Arial" panose="020B0604020202020204" pitchFamily="34" charset="0"/>
                <a:ea typeface="Calibri" panose="020F0502020204030204" pitchFamily="34" charset="0"/>
                <a:cs typeface="Arial" panose="020B0604020202020204" pitchFamily="34" charset="0"/>
              </a:rPr>
              <a:t>every particular trains has a several stoppage at several stations, our task is to find the any simple path from a given source station to a given destination station. Simple Path is the path from one station to another such that no station is visited more than once. If there is no simple path possible then just return “Not possible” otherwise it will show every possible ways to reach the destination.</a:t>
            </a:r>
          </a:p>
          <a:p>
            <a:pPr>
              <a:lnSpc>
                <a:spcPct val="107000"/>
              </a:lnSpc>
              <a:spcAft>
                <a:spcPts val="800"/>
              </a:spcAft>
            </a:pPr>
            <a:endParaRPr lang="en-IN" sz="1800" dirty="0">
              <a:effectLst/>
              <a:latin typeface="Arial" panose="020B0604020202020204" pitchFamily="34" charset="0"/>
              <a:ea typeface="Calibri" panose="020F0502020204030204" pitchFamily="34" charset="0"/>
              <a:cs typeface="Arial" panose="020B0604020202020204" pitchFamily="34" charset="0"/>
            </a:endParaRPr>
          </a:p>
        </p:txBody>
      </p:sp>
      <p:sp>
        <p:nvSpPr>
          <p:cNvPr id="13" name="Google Shape;174;p23">
            <a:extLst>
              <a:ext uri="{FF2B5EF4-FFF2-40B4-BE49-F238E27FC236}">
                <a16:creationId xmlns:a16="http://schemas.microsoft.com/office/drawing/2014/main" id="{BBD74C1C-1AE0-45D5-B6EF-54BB1E6D5B82}"/>
              </a:ext>
            </a:extLst>
          </p:cNvPr>
          <p:cNvSpPr/>
          <p:nvPr/>
        </p:nvSpPr>
        <p:spPr>
          <a:xfrm>
            <a:off x="0" y="584902"/>
            <a:ext cx="12192000" cy="853373"/>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3600"/>
              <a:buFont typeface="Arial"/>
              <a:buNone/>
            </a:pPr>
            <a:r>
              <a:rPr lang="en-US" sz="3600" b="1" dirty="0">
                <a:solidFill>
                  <a:schemeClr val="lt1"/>
                </a:solidFill>
                <a:latin typeface="Times New Roman"/>
                <a:ea typeface="Times New Roman"/>
                <a:cs typeface="Times New Roman"/>
                <a:sym typeface="Times New Roman"/>
              </a:rPr>
              <a:t>INTRODUCTION</a:t>
            </a:r>
            <a:endParaRPr sz="3600" b="1" i="0" u="none" strike="noStrike" cap="none" dirty="0">
              <a:solidFill>
                <a:schemeClr val="lt1"/>
              </a:solidFill>
              <a:latin typeface="Times New Roman"/>
              <a:ea typeface="Times New Roman"/>
              <a:cs typeface="Times New Roman"/>
              <a:sym typeface="Times New Roman"/>
            </a:endParaRPr>
          </a:p>
        </p:txBody>
      </p:sp>
      <p:pic>
        <p:nvPicPr>
          <p:cNvPr id="5" name="Picture 4" descr="National Institute of Technology, Silchar - Wikipedia">
            <a:extLst>
              <a:ext uri="{FF2B5EF4-FFF2-40B4-BE49-F238E27FC236}">
                <a16:creationId xmlns:a16="http://schemas.microsoft.com/office/drawing/2014/main" id="{94E60A84-5C19-4C5D-9646-3A7E6A37749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74754"/>
            <a:ext cx="1125723" cy="1119922"/>
          </a:xfrm>
          <a:prstGeom prst="rect">
            <a:avLst/>
          </a:prstGeom>
          <a:noFill/>
          <a:ln>
            <a:noFill/>
          </a:ln>
        </p:spPr>
      </p:pic>
      <p:sp>
        <p:nvSpPr>
          <p:cNvPr id="2" name="Slide Number Placeholder 1">
            <a:extLst>
              <a:ext uri="{FF2B5EF4-FFF2-40B4-BE49-F238E27FC236}">
                <a16:creationId xmlns:a16="http://schemas.microsoft.com/office/drawing/2014/main" id="{BD7333A6-F1F2-45D3-8642-F6E1C85FDB1D}"/>
              </a:ext>
            </a:extLst>
          </p:cNvPr>
          <p:cNvSpPr>
            <a:spLocks noGrp="1"/>
          </p:cNvSpPr>
          <p:nvPr>
            <p:ph type="sldNum" sz="quarter" idx="12"/>
          </p:nvPr>
        </p:nvSpPr>
        <p:spPr/>
        <p:txBody>
          <a:bodyPr/>
          <a:lstStyle/>
          <a:p>
            <a:fld id="{3A98EE3D-8CD1-4C3F-BD1C-C98C9596463C}" type="slidenum">
              <a:rPr lang="en-US" smtClean="0"/>
              <a:pPr/>
              <a:t>3</a:t>
            </a:fld>
            <a:endParaRPr lang="en-US" dirty="0"/>
          </a:p>
        </p:txBody>
      </p:sp>
    </p:spTree>
    <p:extLst>
      <p:ext uri="{BB962C8B-B14F-4D97-AF65-F5344CB8AC3E}">
        <p14:creationId xmlns:p14="http://schemas.microsoft.com/office/powerpoint/2010/main" val="274909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174;p23">
            <a:extLst>
              <a:ext uri="{FF2B5EF4-FFF2-40B4-BE49-F238E27FC236}">
                <a16:creationId xmlns:a16="http://schemas.microsoft.com/office/drawing/2014/main" id="{19F43C6D-C88B-48CB-82B7-A42BAC8BE778}"/>
              </a:ext>
            </a:extLst>
          </p:cNvPr>
          <p:cNvSpPr/>
          <p:nvPr/>
        </p:nvSpPr>
        <p:spPr>
          <a:xfrm>
            <a:off x="0" y="565852"/>
            <a:ext cx="12192000" cy="939098"/>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a:solidFill>
                  <a:schemeClr val="lt1"/>
                </a:solidFill>
                <a:latin typeface="Times New Roman"/>
                <a:ea typeface="Times New Roman"/>
                <a:cs typeface="Times New Roman"/>
                <a:sym typeface="Times New Roman"/>
              </a:rPr>
              <a:t>MOTIVATION</a:t>
            </a:r>
            <a:endParaRPr sz="3600" b="1" i="0" u="none" strike="noStrike" cap="none">
              <a:solidFill>
                <a:schemeClr val="lt1"/>
              </a:solidFill>
              <a:latin typeface="Times New Roman"/>
              <a:ea typeface="Times New Roman"/>
              <a:cs typeface="Times New Roman"/>
              <a:sym typeface="Times New Roman"/>
            </a:endParaRPr>
          </a:p>
        </p:txBody>
      </p:sp>
      <p:sp>
        <p:nvSpPr>
          <p:cNvPr id="10" name="Content Placeholder 2">
            <a:extLst>
              <a:ext uri="{FF2B5EF4-FFF2-40B4-BE49-F238E27FC236}">
                <a16:creationId xmlns:a16="http://schemas.microsoft.com/office/drawing/2014/main" id="{847C96AE-B370-4987-8155-924B50F90C5C}"/>
              </a:ext>
            </a:extLst>
          </p:cNvPr>
          <p:cNvSpPr>
            <a:spLocks noGrp="1"/>
          </p:cNvSpPr>
          <p:nvPr>
            <p:ph idx="1"/>
          </p:nvPr>
        </p:nvSpPr>
        <p:spPr>
          <a:xfrm>
            <a:off x="581192" y="2340864"/>
            <a:ext cx="11029615" cy="3634486"/>
          </a:xfrm>
        </p:spPr>
        <p:txBody>
          <a:bodyPr>
            <a:normAutofit/>
          </a:bodyPr>
          <a:lstStyle/>
          <a:p>
            <a:pPr algn="just"/>
            <a:r>
              <a:rPr lang="en-US" dirty="0">
                <a:latin typeface="Arial" panose="020B0604020202020204" pitchFamily="34" charset="0"/>
                <a:cs typeface="Arial" panose="020B0604020202020204" pitchFamily="34" charset="0"/>
              </a:rPr>
              <a:t>Railways are the most opted form of transport now a days. If we look over the data ,on an average the railway network transported over 22 million passengers every day.</a:t>
            </a:r>
          </a:p>
          <a:p>
            <a:pPr algn="just"/>
            <a:r>
              <a:rPr lang="en-US" b="0" i="0" dirty="0">
                <a:solidFill>
                  <a:srgbClr val="BDC1C6"/>
                </a:solidFill>
                <a:effectLst/>
                <a:latin typeface="arial" panose="020B0604020202020204" pitchFamily="34" charset="0"/>
              </a:rPr>
              <a:t> </a:t>
            </a:r>
            <a:r>
              <a:rPr lang="en-US" dirty="0">
                <a:latin typeface="Arial" panose="020B0604020202020204" pitchFamily="34" charset="0"/>
                <a:cs typeface="Arial" panose="020B0604020202020204" pitchFamily="34" charset="0"/>
              </a:rPr>
              <a:t>Many Small villages or towns which contains a local Railways station but if they have to went to any farther location first of all they have to reach to a Station which have higher connectivity. </a:t>
            </a:r>
          </a:p>
          <a:p>
            <a:pPr algn="just"/>
            <a:r>
              <a:rPr lang="en-US" dirty="0">
                <a:latin typeface="Arial" panose="020B0604020202020204" pitchFamily="34" charset="0"/>
                <a:cs typeface="Arial" panose="020B0604020202020204" pitchFamily="34" charset="0"/>
              </a:rPr>
              <a:t>Above Problem is solved</a:t>
            </a:r>
            <a:r>
              <a:rPr lang="en-IN" sz="1600" spc="10" dirty="0">
                <a:solidFill>
                  <a:srgbClr val="273239"/>
                </a:solidFill>
                <a:effectLst/>
                <a:latin typeface="Arial" panose="020B0604020202020204" pitchFamily="34" charset="0"/>
                <a:ea typeface="Calibri" panose="020F0502020204030204" pitchFamily="34" charset="0"/>
                <a:cs typeface="Arial" panose="020B0604020202020204" pitchFamily="34" charset="0"/>
              </a:rPr>
              <a:t> by traversing through all simple paths connecting between initial station to final station using a modified version of Search and find the minimum cost and time taking path amongst them. A simple solution is to start from source, go to all adjacent vertices, and in recursive manner for further adjacent stations until we reach the destination.</a:t>
            </a:r>
            <a:endParaRPr lang="en-US" dirty="0">
              <a:latin typeface="Arial" panose="020B0604020202020204" pitchFamily="34" charset="0"/>
              <a:cs typeface="Arial" panose="020B0604020202020204" pitchFamily="34" charset="0"/>
            </a:endParaRPr>
          </a:p>
          <a:p>
            <a:endParaRPr lang="en-IN" dirty="0"/>
          </a:p>
        </p:txBody>
      </p:sp>
      <p:pic>
        <p:nvPicPr>
          <p:cNvPr id="5" name="Picture 4" descr="National Institute of Technology, Silchar - Wikipedia">
            <a:extLst>
              <a:ext uri="{FF2B5EF4-FFF2-40B4-BE49-F238E27FC236}">
                <a16:creationId xmlns:a16="http://schemas.microsoft.com/office/drawing/2014/main" id="{4B81A49E-1637-4F6A-91FE-0C412E70A20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74754"/>
            <a:ext cx="1125723" cy="1119922"/>
          </a:xfrm>
          <a:prstGeom prst="rect">
            <a:avLst/>
          </a:prstGeom>
          <a:noFill/>
          <a:ln>
            <a:noFill/>
          </a:ln>
        </p:spPr>
      </p:pic>
      <p:sp>
        <p:nvSpPr>
          <p:cNvPr id="2" name="Slide Number Placeholder 1">
            <a:extLst>
              <a:ext uri="{FF2B5EF4-FFF2-40B4-BE49-F238E27FC236}">
                <a16:creationId xmlns:a16="http://schemas.microsoft.com/office/drawing/2014/main" id="{3381F866-E078-463A-ABCE-1C921FDBBFC1}"/>
              </a:ext>
            </a:extLst>
          </p:cNvPr>
          <p:cNvSpPr>
            <a:spLocks noGrp="1"/>
          </p:cNvSpPr>
          <p:nvPr>
            <p:ph type="sldNum" sz="quarter" idx="12"/>
          </p:nvPr>
        </p:nvSpPr>
        <p:spPr/>
        <p:txBody>
          <a:bodyPr/>
          <a:lstStyle/>
          <a:p>
            <a:fld id="{3A98EE3D-8CD1-4C3F-BD1C-C98C9596463C}" type="slidenum">
              <a:rPr lang="en-US" smtClean="0"/>
              <a:pPr/>
              <a:t>4</a:t>
            </a:fld>
            <a:endParaRPr lang="en-US" dirty="0"/>
          </a:p>
        </p:txBody>
      </p:sp>
    </p:spTree>
    <p:extLst>
      <p:ext uri="{BB962C8B-B14F-4D97-AF65-F5344CB8AC3E}">
        <p14:creationId xmlns:p14="http://schemas.microsoft.com/office/powerpoint/2010/main" val="3097358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140145-2049-4A5B-ACAD-D65721195F39}"/>
              </a:ext>
            </a:extLst>
          </p:cNvPr>
          <p:cNvSpPr>
            <a:spLocks noGrp="1"/>
          </p:cNvSpPr>
          <p:nvPr>
            <p:ph idx="1"/>
          </p:nvPr>
        </p:nvSpPr>
        <p:spPr/>
        <p:txBody>
          <a:bodyPr/>
          <a:lstStyle/>
          <a:p>
            <a:pPr algn="just"/>
            <a:r>
              <a:rPr lang="en-US" dirty="0"/>
              <a:t>There are 22 millions people boarding and arriving at almost 7,325 stations across all over </a:t>
            </a:r>
            <a:r>
              <a:rPr lang="en-US" dirty="0" err="1"/>
              <a:t>india</a:t>
            </a:r>
            <a:r>
              <a:rPr lang="en-US" dirty="0"/>
              <a:t>. Out of these 7,325 stations , not every stations are well connected. So, we can’t ignore the fact that many people has to use some connecting trains between two stations.</a:t>
            </a:r>
          </a:p>
          <a:p>
            <a:pPr algn="just"/>
            <a:r>
              <a:rPr lang="en-US" dirty="0"/>
              <a:t>For an instance  let us take an example of a person who wants to go from Patna(capital of Bihar) to </a:t>
            </a:r>
            <a:r>
              <a:rPr lang="en-US" dirty="0" err="1"/>
              <a:t>Silchar</a:t>
            </a:r>
            <a:r>
              <a:rPr lang="en-US" dirty="0"/>
              <a:t>. If we try to search any train on any day except on Friday, it shows no direct train available. The problem is that if the person has never travelled in this route, he will have to search for every stations between Patna and </a:t>
            </a:r>
            <a:r>
              <a:rPr lang="en-US" dirty="0" err="1"/>
              <a:t>Silchar</a:t>
            </a:r>
            <a:r>
              <a:rPr lang="en-US" dirty="0"/>
              <a:t>.</a:t>
            </a:r>
          </a:p>
          <a:p>
            <a:pPr algn="just"/>
            <a:r>
              <a:rPr lang="en-US" dirty="0"/>
              <a:t>Even if we consider 1% of people travelling has to face this problem than almost 2.2 millions people face this problem everyday.</a:t>
            </a:r>
          </a:p>
          <a:p>
            <a:pPr algn="just"/>
            <a:r>
              <a:rPr lang="en-US" dirty="0"/>
              <a:t>So, considering above facts there is a dire need to solve this problem.</a:t>
            </a:r>
          </a:p>
        </p:txBody>
      </p:sp>
      <p:sp>
        <p:nvSpPr>
          <p:cNvPr id="4" name="Google Shape;174;p23">
            <a:extLst>
              <a:ext uri="{FF2B5EF4-FFF2-40B4-BE49-F238E27FC236}">
                <a16:creationId xmlns:a16="http://schemas.microsoft.com/office/drawing/2014/main" id="{4A014DCE-DCFF-4D71-8E4C-89706F01BFA7}"/>
              </a:ext>
            </a:extLst>
          </p:cNvPr>
          <p:cNvSpPr/>
          <p:nvPr/>
        </p:nvSpPr>
        <p:spPr>
          <a:xfrm>
            <a:off x="0" y="575377"/>
            <a:ext cx="12192000" cy="920048"/>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3600"/>
              <a:buFont typeface="Arial"/>
              <a:buNone/>
            </a:pPr>
            <a:r>
              <a:rPr lang="en-US" sz="3600" b="1" dirty="0">
                <a:solidFill>
                  <a:schemeClr val="lt1"/>
                </a:solidFill>
                <a:latin typeface="Times New Roman"/>
                <a:ea typeface="Times New Roman"/>
                <a:cs typeface="Times New Roman"/>
                <a:sym typeface="Times New Roman"/>
              </a:rPr>
              <a:t>THE  DIRE  NEED</a:t>
            </a:r>
            <a:endParaRPr sz="3600" b="1" i="0" u="none" strike="noStrike" cap="none" dirty="0">
              <a:solidFill>
                <a:schemeClr val="lt1"/>
              </a:solidFill>
              <a:latin typeface="Times New Roman"/>
              <a:ea typeface="Times New Roman"/>
              <a:cs typeface="Times New Roman"/>
              <a:sym typeface="Times New Roman"/>
            </a:endParaRPr>
          </a:p>
        </p:txBody>
      </p:sp>
      <p:pic>
        <p:nvPicPr>
          <p:cNvPr id="6" name="Picture 5" descr="National Institute of Technology, Silchar - Wikipedia">
            <a:extLst>
              <a:ext uri="{FF2B5EF4-FFF2-40B4-BE49-F238E27FC236}">
                <a16:creationId xmlns:a16="http://schemas.microsoft.com/office/drawing/2014/main" id="{1A7B7241-B51A-4984-BECE-C7B5B0C3C93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74754"/>
            <a:ext cx="1125723" cy="1119922"/>
          </a:xfrm>
          <a:prstGeom prst="rect">
            <a:avLst/>
          </a:prstGeom>
          <a:noFill/>
          <a:ln>
            <a:noFill/>
          </a:ln>
        </p:spPr>
      </p:pic>
      <p:sp>
        <p:nvSpPr>
          <p:cNvPr id="2" name="Slide Number Placeholder 1">
            <a:extLst>
              <a:ext uri="{FF2B5EF4-FFF2-40B4-BE49-F238E27FC236}">
                <a16:creationId xmlns:a16="http://schemas.microsoft.com/office/drawing/2014/main" id="{296C15BC-945B-4A18-A937-081BA74D9B4B}"/>
              </a:ext>
            </a:extLst>
          </p:cNvPr>
          <p:cNvSpPr>
            <a:spLocks noGrp="1"/>
          </p:cNvSpPr>
          <p:nvPr>
            <p:ph type="sldNum" sz="quarter" idx="12"/>
          </p:nvPr>
        </p:nvSpPr>
        <p:spPr/>
        <p:txBody>
          <a:bodyPr/>
          <a:lstStyle/>
          <a:p>
            <a:fld id="{3A98EE3D-8CD1-4C3F-BD1C-C98C9596463C}" type="slidenum">
              <a:rPr lang="en-US" smtClean="0"/>
              <a:pPr/>
              <a:t>5</a:t>
            </a:fld>
            <a:endParaRPr lang="en-US" dirty="0"/>
          </a:p>
        </p:txBody>
      </p:sp>
    </p:spTree>
    <p:extLst>
      <p:ext uri="{BB962C8B-B14F-4D97-AF65-F5344CB8AC3E}">
        <p14:creationId xmlns:p14="http://schemas.microsoft.com/office/powerpoint/2010/main" val="3063285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D61D55-6A6D-41C8-8B7D-1B1186943832}"/>
              </a:ext>
            </a:extLst>
          </p:cNvPr>
          <p:cNvSpPr>
            <a:spLocks noGrp="1"/>
          </p:cNvSpPr>
          <p:nvPr>
            <p:ph idx="1"/>
          </p:nvPr>
        </p:nvSpPr>
        <p:spPr/>
        <p:txBody>
          <a:bodyPr/>
          <a:lstStyle/>
          <a:p>
            <a:pPr algn="just"/>
            <a:r>
              <a:rPr lang="en-US" dirty="0">
                <a:latin typeface="Arial" panose="020B0604020202020204" pitchFamily="34" charset="0"/>
                <a:cs typeface="Arial" panose="020B0604020202020204" pitchFamily="34" charset="0"/>
              </a:rPr>
              <a:t>Here comes the rescue, Train Trip, as we call it, gives the possible route for any two given stations even if there is no direct train between given source and destinations.</a:t>
            </a:r>
          </a:p>
          <a:p>
            <a:pPr algn="just"/>
            <a:r>
              <a:rPr lang="en-US" dirty="0">
                <a:latin typeface="Arial" panose="020B0604020202020204" pitchFamily="34" charset="0"/>
                <a:cs typeface="Arial" panose="020B0604020202020204" pitchFamily="34" charset="0"/>
              </a:rPr>
              <a:t> If there are multiple possibilities between source and destinations, then it gives the list arranged in the form of laps.</a:t>
            </a:r>
          </a:p>
          <a:p>
            <a:pPr algn="just"/>
            <a:r>
              <a:rPr lang="en-US" dirty="0">
                <a:latin typeface="Arial" panose="020B0604020202020204" pitchFamily="34" charset="0"/>
                <a:cs typeface="Arial" panose="020B0604020202020204" pitchFamily="34" charset="0"/>
              </a:rPr>
              <a:t>Also, there will be a section named waiting time which will give how much time a person must wait before he or she can board to next train.</a:t>
            </a:r>
          </a:p>
          <a:p>
            <a:endParaRPr lang="en-IN" dirty="0"/>
          </a:p>
        </p:txBody>
      </p:sp>
      <p:sp>
        <p:nvSpPr>
          <p:cNvPr id="4" name="Google Shape;174;p23">
            <a:extLst>
              <a:ext uri="{FF2B5EF4-FFF2-40B4-BE49-F238E27FC236}">
                <a16:creationId xmlns:a16="http://schemas.microsoft.com/office/drawing/2014/main" id="{70933397-00EF-4E22-A56F-423DA5F9EB51}"/>
              </a:ext>
            </a:extLst>
          </p:cNvPr>
          <p:cNvSpPr/>
          <p:nvPr/>
        </p:nvSpPr>
        <p:spPr>
          <a:xfrm>
            <a:off x="0" y="561975"/>
            <a:ext cx="12192000" cy="904875"/>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3600"/>
              <a:buFont typeface="Arial"/>
              <a:buNone/>
            </a:pPr>
            <a:r>
              <a:rPr lang="en-US" sz="3600" b="1" dirty="0">
                <a:solidFill>
                  <a:schemeClr val="lt1"/>
                </a:solidFill>
                <a:latin typeface="Times New Roman"/>
                <a:ea typeface="Times New Roman"/>
                <a:cs typeface="Times New Roman"/>
                <a:sym typeface="Times New Roman"/>
              </a:rPr>
              <a:t>THE  RESCUE</a:t>
            </a:r>
            <a:endParaRPr sz="3600" b="1" i="0" u="none" strike="noStrike" cap="none" dirty="0">
              <a:solidFill>
                <a:schemeClr val="lt1"/>
              </a:solidFill>
              <a:latin typeface="Times New Roman"/>
              <a:ea typeface="Times New Roman"/>
              <a:cs typeface="Times New Roman"/>
              <a:sym typeface="Times New Roman"/>
            </a:endParaRPr>
          </a:p>
        </p:txBody>
      </p:sp>
      <p:pic>
        <p:nvPicPr>
          <p:cNvPr id="5" name="Picture 4" descr="National Institute of Technology, Silchar - Wikipedia">
            <a:extLst>
              <a:ext uri="{FF2B5EF4-FFF2-40B4-BE49-F238E27FC236}">
                <a16:creationId xmlns:a16="http://schemas.microsoft.com/office/drawing/2014/main" id="{6CD282AA-9AB2-4543-A0C5-D7740260168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74754"/>
            <a:ext cx="1125723" cy="1119922"/>
          </a:xfrm>
          <a:prstGeom prst="rect">
            <a:avLst/>
          </a:prstGeom>
          <a:noFill/>
          <a:ln>
            <a:noFill/>
          </a:ln>
        </p:spPr>
      </p:pic>
      <p:sp>
        <p:nvSpPr>
          <p:cNvPr id="2" name="Slide Number Placeholder 1">
            <a:extLst>
              <a:ext uri="{FF2B5EF4-FFF2-40B4-BE49-F238E27FC236}">
                <a16:creationId xmlns:a16="http://schemas.microsoft.com/office/drawing/2014/main" id="{BBBB3D7F-83CC-441B-AD3E-395DC266033D}"/>
              </a:ext>
            </a:extLst>
          </p:cNvPr>
          <p:cNvSpPr>
            <a:spLocks noGrp="1"/>
          </p:cNvSpPr>
          <p:nvPr>
            <p:ph type="sldNum" sz="quarter" idx="12"/>
          </p:nvPr>
        </p:nvSpPr>
        <p:spPr/>
        <p:txBody>
          <a:bodyPr/>
          <a:lstStyle/>
          <a:p>
            <a:fld id="{3A98EE3D-8CD1-4C3F-BD1C-C98C9596463C}" type="slidenum">
              <a:rPr lang="en-US" smtClean="0"/>
              <a:pPr/>
              <a:t>6</a:t>
            </a:fld>
            <a:endParaRPr lang="en-US" dirty="0"/>
          </a:p>
        </p:txBody>
      </p:sp>
    </p:spTree>
    <p:extLst>
      <p:ext uri="{BB962C8B-B14F-4D97-AF65-F5344CB8AC3E}">
        <p14:creationId xmlns:p14="http://schemas.microsoft.com/office/powerpoint/2010/main" val="35878204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74;p23">
            <a:extLst>
              <a:ext uri="{FF2B5EF4-FFF2-40B4-BE49-F238E27FC236}">
                <a16:creationId xmlns:a16="http://schemas.microsoft.com/office/drawing/2014/main" id="{7EFA5D31-3148-4B58-8877-4417C84C71A2}"/>
              </a:ext>
            </a:extLst>
          </p:cNvPr>
          <p:cNvSpPr/>
          <p:nvPr/>
        </p:nvSpPr>
        <p:spPr>
          <a:xfrm>
            <a:off x="0" y="521970"/>
            <a:ext cx="12192000" cy="1051560"/>
          </a:xfrm>
          <a:prstGeom prst="rect">
            <a:avLst/>
          </a:prstGeom>
          <a:gradFill>
            <a:gsLst>
              <a:gs pos="0">
                <a:srgbClr val="47B1F5"/>
              </a:gs>
              <a:gs pos="50000">
                <a:srgbClr val="00AAF8"/>
              </a:gs>
              <a:gs pos="100000">
                <a:srgbClr val="0099E3"/>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algn="ctr">
              <a:lnSpc>
                <a:spcPct val="115000"/>
              </a:lnSpc>
              <a:spcAft>
                <a:spcPts val="1000"/>
              </a:spcAft>
            </a:pPr>
            <a:r>
              <a:rPr lang="en-IN" sz="3600" b="1" dirty="0">
                <a:solidFill>
                  <a:srgbClr val="FFFFFF"/>
                </a:solidFill>
                <a:latin typeface="Calibri" panose="020F0502020204030204" pitchFamily="34" charset="0"/>
                <a:ea typeface="Times New Roman" panose="02020603050405020304" pitchFamily="18" charset="0"/>
                <a:cs typeface="Times New Roman" panose="02020603050405020304" pitchFamily="18" charset="0"/>
              </a:rPr>
              <a:t>Implemented</a:t>
            </a:r>
            <a:r>
              <a:rPr lang="en-IN" sz="3600" b="1" kern="1200"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 APPROACH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5031E9B0-D4D6-4A87-867D-A5F8B93E5971}"/>
              </a:ext>
            </a:extLst>
          </p:cNvPr>
          <p:cNvSpPr txBox="1"/>
          <p:nvPr/>
        </p:nvSpPr>
        <p:spPr>
          <a:xfrm>
            <a:off x="607918" y="2239738"/>
            <a:ext cx="10768293" cy="3442994"/>
          </a:xfrm>
          <a:prstGeom prst="rect">
            <a:avLst/>
          </a:prstGeom>
          <a:noFill/>
        </p:spPr>
        <p:txBody>
          <a:bodyPr wrap="square">
            <a:spAutoFit/>
          </a:bodyPr>
          <a:lstStyle/>
          <a:p>
            <a:pPr indent="457200" algn="just">
              <a:lnSpc>
                <a:spcPct val="115000"/>
              </a:lnSpc>
              <a:spcAft>
                <a:spcPts val="1000"/>
              </a:spcAft>
            </a:pPr>
            <a:r>
              <a:rPr lang="en-IN" sz="1800" dirty="0">
                <a:effectLst/>
                <a:latin typeface="Arial" panose="020B0604020202020204" pitchFamily="34" charset="0"/>
                <a:ea typeface="Calibri" panose="020F0502020204030204" pitchFamily="34" charset="0"/>
                <a:cs typeface="Times New Roman" panose="02020603050405020304" pitchFamily="18" charset="0"/>
              </a:rPr>
              <a:t>In this approach, we have changed the way in which data (database of trains) has been stored. In the above two cases, we have suggested GRAPH in which all the details of train is stored. Just like a web. But here due to several limitations, we are taking vector of vectors. In place of vector of vectors we can also take 2-D matrix. But to optimise space we have taken vector of vectors.[3]</a:t>
            </a:r>
          </a:p>
          <a:p>
            <a:pPr indent="457200" algn="just">
              <a:lnSpc>
                <a:spcPct val="115000"/>
              </a:lnSpc>
              <a:spcAft>
                <a:spcPts val="10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15000"/>
              </a:lnSpc>
              <a:spcAft>
                <a:spcPts val="1000"/>
              </a:spcAft>
            </a:pPr>
            <a:r>
              <a:rPr lang="en-IN" sz="1800" dirty="0">
                <a:effectLst/>
                <a:latin typeface="Arial" panose="020B0604020202020204" pitchFamily="34" charset="0"/>
                <a:ea typeface="Calibri" panose="020F0502020204030204" pitchFamily="34" charset="0"/>
                <a:cs typeface="Times New Roman" panose="02020603050405020304" pitchFamily="18" charset="0"/>
              </a:rPr>
              <a:t>If we have ‘n’ number of trains, then we are forming ‘n’ numbers of vectors. These each vectors representing a particular train. Further these ‘n’ each and every vectors contain another vector, which store all details about the stoppage of that particular train from which that vector belongs. Lets consider 1</a:t>
            </a:r>
            <a:r>
              <a:rPr lang="en-IN" sz="1800" baseline="30000" dirty="0">
                <a:effectLst/>
                <a:latin typeface="Arial" panose="020B0604020202020204" pitchFamily="34" charset="0"/>
                <a:ea typeface="Calibri" panose="020F0502020204030204" pitchFamily="34" charset="0"/>
                <a:cs typeface="Times New Roman" panose="02020603050405020304" pitchFamily="18" charset="0"/>
              </a:rPr>
              <a:t>st</a:t>
            </a:r>
            <a:r>
              <a:rPr lang="en-IN" sz="1800" dirty="0">
                <a:effectLst/>
                <a:latin typeface="Arial" panose="020B0604020202020204" pitchFamily="34" charset="0"/>
                <a:ea typeface="Calibri" panose="020F0502020204030204" pitchFamily="34" charset="0"/>
                <a:cs typeface="Times New Roman" panose="02020603050405020304" pitchFamily="18" charset="0"/>
              </a:rPr>
              <a:t> train has ‘m’ stoppage, then 1</a:t>
            </a:r>
            <a:r>
              <a:rPr lang="en-IN" sz="1800" baseline="30000" dirty="0">
                <a:effectLst/>
                <a:latin typeface="Arial" panose="020B0604020202020204" pitchFamily="34" charset="0"/>
                <a:ea typeface="Calibri" panose="020F0502020204030204" pitchFamily="34" charset="0"/>
                <a:cs typeface="Times New Roman" panose="02020603050405020304" pitchFamily="18" charset="0"/>
              </a:rPr>
              <a:t>st</a:t>
            </a:r>
            <a:r>
              <a:rPr lang="en-IN" sz="1800" dirty="0">
                <a:effectLst/>
                <a:latin typeface="Arial" panose="020B0604020202020204" pitchFamily="34" charset="0"/>
                <a:ea typeface="Calibri" panose="020F0502020204030204" pitchFamily="34" charset="0"/>
                <a:cs typeface="Times New Roman" panose="02020603050405020304" pitchFamily="18" charset="0"/>
              </a:rPr>
              <a:t> vector contains vector of m size, storing details of every ‘m’ stoppage junction.</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National Institute of Technology, Silchar - Wikipedia">
            <a:extLst>
              <a:ext uri="{FF2B5EF4-FFF2-40B4-BE49-F238E27FC236}">
                <a16:creationId xmlns:a16="http://schemas.microsoft.com/office/drawing/2014/main" id="{A7878A84-C9A3-4B0C-9B05-26A2C51AD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1679" y="465789"/>
            <a:ext cx="1125723" cy="1119922"/>
          </a:xfrm>
          <a:prstGeom prst="rect">
            <a:avLst/>
          </a:prstGeom>
          <a:noFill/>
          <a:ln>
            <a:noFill/>
          </a:ln>
        </p:spPr>
      </p:pic>
      <p:sp>
        <p:nvSpPr>
          <p:cNvPr id="2" name="Slide Number Placeholder 1">
            <a:extLst>
              <a:ext uri="{FF2B5EF4-FFF2-40B4-BE49-F238E27FC236}">
                <a16:creationId xmlns:a16="http://schemas.microsoft.com/office/drawing/2014/main" id="{1B078513-85C1-4763-A548-120F61B17835}"/>
              </a:ext>
            </a:extLst>
          </p:cNvPr>
          <p:cNvSpPr>
            <a:spLocks noGrp="1"/>
          </p:cNvSpPr>
          <p:nvPr>
            <p:ph type="sldNum" sz="quarter" idx="12"/>
          </p:nvPr>
        </p:nvSpPr>
        <p:spPr/>
        <p:txBody>
          <a:bodyPr/>
          <a:lstStyle/>
          <a:p>
            <a:fld id="{3A98EE3D-8CD1-4C3F-BD1C-C98C9596463C}" type="slidenum">
              <a:rPr lang="en-US" smtClean="0"/>
              <a:pPr/>
              <a:t>7</a:t>
            </a:fld>
            <a:endParaRPr lang="en-US" dirty="0"/>
          </a:p>
        </p:txBody>
      </p:sp>
    </p:spTree>
    <p:extLst>
      <p:ext uri="{BB962C8B-B14F-4D97-AF65-F5344CB8AC3E}">
        <p14:creationId xmlns:p14="http://schemas.microsoft.com/office/powerpoint/2010/main" val="2766982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EF45C2-E188-478B-ADBB-D6F190394F16}"/>
              </a:ext>
            </a:extLst>
          </p:cNvPr>
          <p:cNvSpPr txBox="1"/>
          <p:nvPr/>
        </p:nvSpPr>
        <p:spPr>
          <a:xfrm>
            <a:off x="179294" y="1360918"/>
            <a:ext cx="6096000" cy="837152"/>
          </a:xfrm>
          <a:prstGeom prst="rect">
            <a:avLst/>
          </a:prstGeom>
          <a:noFill/>
        </p:spPr>
        <p:txBody>
          <a:bodyPr wrap="square">
            <a:spAutoFit/>
          </a:bodyPr>
          <a:lstStyle/>
          <a:p>
            <a:pPr indent="457200">
              <a:lnSpc>
                <a:spcPct val="115000"/>
              </a:lnSpc>
              <a:spcAft>
                <a:spcPts val="1000"/>
              </a:spcAft>
            </a:pPr>
            <a:r>
              <a:rPr lang="en-IN" sz="1800" dirty="0">
                <a:effectLst/>
                <a:latin typeface="Arial" panose="020B0604020202020204" pitchFamily="34" charset="0"/>
                <a:ea typeface="Calibri" panose="020F0502020204030204" pitchFamily="34" charset="0"/>
                <a:cs typeface="Times New Roman" panose="02020603050405020304" pitchFamily="18" charset="0"/>
              </a:rPr>
              <a:t>Lets say X = Source,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nSpc>
                <a:spcPct val="115000"/>
              </a:lnSpc>
              <a:spcAft>
                <a:spcPts val="1000"/>
              </a:spcAft>
            </a:pPr>
            <a:r>
              <a:rPr lang="en-IN" sz="1800" dirty="0">
                <a:effectLst/>
                <a:latin typeface="Arial" panose="020B0604020202020204" pitchFamily="34" charset="0"/>
                <a:ea typeface="Calibri" panose="020F0502020204030204" pitchFamily="34" charset="0"/>
                <a:cs typeface="Times New Roman" panose="02020603050405020304" pitchFamily="18" charset="0"/>
              </a:rPr>
              <a:t>	     Y = Destination.</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E813CB9-1244-4C9E-9CC8-3E4FB311D9C0}"/>
              </a:ext>
            </a:extLst>
          </p:cNvPr>
          <p:cNvSpPr txBox="1"/>
          <p:nvPr/>
        </p:nvSpPr>
        <p:spPr>
          <a:xfrm>
            <a:off x="645459" y="2742969"/>
            <a:ext cx="3765176" cy="3257302"/>
          </a:xfrm>
          <a:prstGeom prst="rect">
            <a:avLst/>
          </a:prstGeom>
          <a:noFill/>
        </p:spPr>
        <p:txBody>
          <a:bodyPr wrap="square">
            <a:spAutoFit/>
          </a:bodyPr>
          <a:lstStyle/>
          <a:p>
            <a:pPr algn="just">
              <a:lnSpc>
                <a:spcPct val="115000"/>
              </a:lnSpc>
              <a:spcAft>
                <a:spcPts val="1000"/>
              </a:spcAft>
            </a:pPr>
            <a:r>
              <a:rPr lang="en-IN" sz="1800" dirty="0">
                <a:effectLst/>
                <a:latin typeface="Arial" panose="020B0604020202020204" pitchFamily="34" charset="0"/>
                <a:ea typeface="Calibri" panose="020F0502020204030204" pitchFamily="34" charset="0"/>
                <a:cs typeface="Times New Roman" panose="02020603050405020304" pitchFamily="18" charset="0"/>
              </a:rPr>
              <a:t>Finding direct trains is an easy task. What we will do is that we first try to traverse the whole trains and find if the source is present or not. If the source is present then we start searching just after that. If we find the destination too then there is direct train between given stations. So, we display the required trains.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99E66230-85A7-4FC4-B55A-AD761A08EC06}"/>
              </a:ext>
            </a:extLst>
          </p:cNvPr>
          <p:cNvSpPr txBox="1"/>
          <p:nvPr/>
        </p:nvSpPr>
        <p:spPr>
          <a:xfrm>
            <a:off x="403412" y="645690"/>
            <a:ext cx="6096000" cy="390363"/>
          </a:xfrm>
          <a:prstGeom prst="rect">
            <a:avLst/>
          </a:prstGeom>
          <a:noFill/>
        </p:spPr>
        <p:txBody>
          <a:bodyPr wrap="square">
            <a:spAutoFit/>
          </a:bodyPr>
          <a:lstStyle/>
          <a:p>
            <a:pPr>
              <a:lnSpc>
                <a:spcPct val="115000"/>
              </a:lnSpc>
              <a:spcAft>
                <a:spcPts val="1000"/>
              </a:spcAft>
            </a:pPr>
            <a:r>
              <a:rPr lang="en-IN" sz="1800" b="1" dirty="0">
                <a:effectLst/>
                <a:latin typeface="Arial" panose="020B0604020202020204" pitchFamily="34" charset="0"/>
                <a:ea typeface="Calibri" panose="020F0502020204030204" pitchFamily="34" charset="0"/>
                <a:cs typeface="Times New Roman" panose="02020603050405020304" pitchFamily="18" charset="0"/>
              </a:rPr>
              <a:t>For Direct Trains:</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descr="Graphical user interface, table&#10;&#10;Description automatically generated">
            <a:extLst>
              <a:ext uri="{FF2B5EF4-FFF2-40B4-BE49-F238E27FC236}">
                <a16:creationId xmlns:a16="http://schemas.microsoft.com/office/drawing/2014/main" id="{CC564583-B96C-4EA3-A20D-49E3DF6799F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08177" y="1142814"/>
            <a:ext cx="6858000" cy="5289550"/>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2" name="TextBox 1">
            <a:extLst>
              <a:ext uri="{FF2B5EF4-FFF2-40B4-BE49-F238E27FC236}">
                <a16:creationId xmlns:a16="http://schemas.microsoft.com/office/drawing/2014/main" id="{9709DA54-3F05-419E-8E74-AC36BC4A53D2}"/>
              </a:ext>
            </a:extLst>
          </p:cNvPr>
          <p:cNvSpPr txBox="1"/>
          <p:nvPr/>
        </p:nvSpPr>
        <p:spPr>
          <a:xfrm>
            <a:off x="7485530" y="6432364"/>
            <a:ext cx="2653552" cy="369332"/>
          </a:xfrm>
          <a:prstGeom prst="rect">
            <a:avLst/>
          </a:prstGeom>
          <a:noFill/>
        </p:spPr>
        <p:txBody>
          <a:bodyPr wrap="square" rtlCol="0">
            <a:spAutoFit/>
          </a:bodyPr>
          <a:lstStyle/>
          <a:p>
            <a:r>
              <a:rPr lang="en-IN" dirty="0"/>
              <a:t>Fig: 1: For Direct Trains</a:t>
            </a:r>
          </a:p>
        </p:txBody>
      </p:sp>
      <p:sp>
        <p:nvSpPr>
          <p:cNvPr id="4" name="Slide Number Placeholder 3">
            <a:extLst>
              <a:ext uri="{FF2B5EF4-FFF2-40B4-BE49-F238E27FC236}">
                <a16:creationId xmlns:a16="http://schemas.microsoft.com/office/drawing/2014/main" id="{847C53BC-1433-4BE3-A7F6-54EA22BA7F4A}"/>
              </a:ext>
            </a:extLst>
          </p:cNvPr>
          <p:cNvSpPr>
            <a:spLocks noGrp="1"/>
          </p:cNvSpPr>
          <p:nvPr>
            <p:ph type="sldNum" sz="quarter" idx="12"/>
          </p:nvPr>
        </p:nvSpPr>
        <p:spPr/>
        <p:txBody>
          <a:bodyPr/>
          <a:lstStyle/>
          <a:p>
            <a:fld id="{3A98EE3D-8CD1-4C3F-BD1C-C98C9596463C}" type="slidenum">
              <a:rPr lang="en-US" smtClean="0"/>
              <a:pPr/>
              <a:t>8</a:t>
            </a:fld>
            <a:endParaRPr lang="en-US" dirty="0"/>
          </a:p>
        </p:txBody>
      </p:sp>
    </p:spTree>
    <p:extLst>
      <p:ext uri="{BB962C8B-B14F-4D97-AF65-F5344CB8AC3E}">
        <p14:creationId xmlns:p14="http://schemas.microsoft.com/office/powerpoint/2010/main" val="3757289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D34418-2750-4373-A83F-10A6F0F74656}"/>
              </a:ext>
            </a:extLst>
          </p:cNvPr>
          <p:cNvSpPr txBox="1"/>
          <p:nvPr/>
        </p:nvSpPr>
        <p:spPr>
          <a:xfrm>
            <a:off x="394447" y="1895503"/>
            <a:ext cx="5047129" cy="3257302"/>
          </a:xfrm>
          <a:prstGeom prst="rect">
            <a:avLst/>
          </a:prstGeom>
          <a:noFill/>
        </p:spPr>
        <p:txBody>
          <a:bodyPr wrap="square">
            <a:spAutoFit/>
          </a:bodyPr>
          <a:lstStyle/>
          <a:p>
            <a:pPr algn="just">
              <a:lnSpc>
                <a:spcPct val="115000"/>
              </a:lnSpc>
              <a:spcAft>
                <a:spcPts val="1000"/>
              </a:spcAft>
            </a:pPr>
            <a:r>
              <a:rPr lang="en-IN" sz="1800" dirty="0">
                <a:effectLst/>
                <a:latin typeface="Arial" panose="020B0604020202020204" pitchFamily="34" charset="0"/>
                <a:ea typeface="Calibri" panose="020F0502020204030204" pitchFamily="34" charset="0"/>
                <a:cs typeface="Times New Roman" panose="02020603050405020304" pitchFamily="18" charset="0"/>
              </a:rPr>
              <a:t>Finding indirect train is not that much easy. We have considered brute force solution to achieve this. We first traverse the whole array and try to find the source in the array. If we are able to find the source in the array then we just call on function which gives the direct train between two stations. We do this for every stations which is present later in the array. So, in this way we can find the indirect trains for any two source and destination.</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75954B89-5684-4C29-A414-5FEDA7BE8682}"/>
              </a:ext>
            </a:extLst>
          </p:cNvPr>
          <p:cNvSpPr txBox="1"/>
          <p:nvPr/>
        </p:nvSpPr>
        <p:spPr>
          <a:xfrm>
            <a:off x="394447" y="678878"/>
            <a:ext cx="6096000" cy="390363"/>
          </a:xfrm>
          <a:prstGeom prst="rect">
            <a:avLst/>
          </a:prstGeom>
          <a:noFill/>
        </p:spPr>
        <p:txBody>
          <a:bodyPr wrap="square">
            <a:spAutoFit/>
          </a:bodyPr>
          <a:lstStyle/>
          <a:p>
            <a:pPr>
              <a:lnSpc>
                <a:spcPct val="115000"/>
              </a:lnSpc>
              <a:spcAft>
                <a:spcPts val="1000"/>
              </a:spcAft>
            </a:pPr>
            <a:r>
              <a:rPr lang="en-IN" sz="1800" b="1" dirty="0">
                <a:effectLst/>
                <a:latin typeface="Arial" panose="020B0604020202020204" pitchFamily="34" charset="0"/>
                <a:ea typeface="Calibri" panose="020F0502020204030204" pitchFamily="34" charset="0"/>
                <a:cs typeface="Times New Roman" panose="02020603050405020304" pitchFamily="18" charset="0"/>
              </a:rPr>
              <a:t>For Indirect Trains:</a:t>
            </a:r>
            <a:endParaRPr lang="en-IN" sz="14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C15882F0-5832-4931-A00A-89A39976F99A}"/>
              </a:ext>
            </a:extLst>
          </p:cNvPr>
          <p:cNvSpPr txBox="1"/>
          <p:nvPr/>
        </p:nvSpPr>
        <p:spPr>
          <a:xfrm>
            <a:off x="7386918" y="6488668"/>
            <a:ext cx="2653552" cy="369332"/>
          </a:xfrm>
          <a:prstGeom prst="rect">
            <a:avLst/>
          </a:prstGeom>
          <a:noFill/>
        </p:spPr>
        <p:txBody>
          <a:bodyPr wrap="square" rtlCol="0">
            <a:spAutoFit/>
          </a:bodyPr>
          <a:lstStyle/>
          <a:p>
            <a:r>
              <a:rPr lang="en-IN" dirty="0"/>
              <a:t>Fig: 2: For Indirect Trains</a:t>
            </a:r>
          </a:p>
        </p:txBody>
      </p:sp>
      <p:pic>
        <p:nvPicPr>
          <p:cNvPr id="4" name="Picture 3">
            <a:extLst>
              <a:ext uri="{FF2B5EF4-FFF2-40B4-BE49-F238E27FC236}">
                <a16:creationId xmlns:a16="http://schemas.microsoft.com/office/drawing/2014/main" id="{43D85DC9-3920-4D1C-80FC-D01CAE074BC6}"/>
              </a:ext>
            </a:extLst>
          </p:cNvPr>
          <p:cNvPicPr>
            <a:picLocks noChangeAspect="1"/>
          </p:cNvPicPr>
          <p:nvPr/>
        </p:nvPicPr>
        <p:blipFill rotWithShape="1">
          <a:blip r:embed="rId2"/>
          <a:srcRect l="22794" t="12810" r="24926" b="5386"/>
          <a:stretch/>
        </p:blipFill>
        <p:spPr>
          <a:xfrm>
            <a:off x="5526741" y="719090"/>
            <a:ext cx="6373906" cy="5610128"/>
          </a:xfrm>
          <a:prstGeom prst="rect">
            <a:avLst/>
          </a:prstGeom>
        </p:spPr>
      </p:pic>
      <p:sp>
        <p:nvSpPr>
          <p:cNvPr id="2" name="Slide Number Placeholder 1">
            <a:extLst>
              <a:ext uri="{FF2B5EF4-FFF2-40B4-BE49-F238E27FC236}">
                <a16:creationId xmlns:a16="http://schemas.microsoft.com/office/drawing/2014/main" id="{7A06452A-FCF1-4B4A-85DB-6917E09226D5}"/>
              </a:ext>
            </a:extLst>
          </p:cNvPr>
          <p:cNvSpPr>
            <a:spLocks noGrp="1"/>
          </p:cNvSpPr>
          <p:nvPr>
            <p:ph type="sldNum" sz="quarter" idx="12"/>
          </p:nvPr>
        </p:nvSpPr>
        <p:spPr/>
        <p:txBody>
          <a:bodyPr/>
          <a:lstStyle/>
          <a:p>
            <a:fld id="{3A98EE3D-8CD1-4C3F-BD1C-C98C9596463C}" type="slidenum">
              <a:rPr lang="en-US" smtClean="0"/>
              <a:pPr/>
              <a:t>9</a:t>
            </a:fld>
            <a:endParaRPr lang="en-US" dirty="0"/>
          </a:p>
        </p:txBody>
      </p:sp>
    </p:spTree>
    <p:extLst>
      <p:ext uri="{BB962C8B-B14F-4D97-AF65-F5344CB8AC3E}">
        <p14:creationId xmlns:p14="http://schemas.microsoft.com/office/powerpoint/2010/main" val="3080075885"/>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{7E98A571-8E95-4BEA-8165-4F89E38B9A08}tf33552983_win32</Template>
  <TotalTime>4233</TotalTime>
  <Words>2581</Words>
  <Application>Microsoft Office PowerPoint</Application>
  <PresentationFormat>Widescreen</PresentationFormat>
  <Paragraphs>189</Paragraphs>
  <Slides>29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Arial</vt:lpstr>
      <vt:lpstr>Calibri</vt:lpstr>
      <vt:lpstr>Franklin Gothic Book</vt:lpstr>
      <vt:lpstr>Franklin Gothic Demi</vt:lpstr>
      <vt:lpstr>Times New Roman</vt:lpstr>
      <vt:lpstr>Wingdings 2</vt:lpstr>
      <vt:lpstr>DividendVTI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Showing distances</vt:lpstr>
      <vt:lpstr>Showing train number and fare:-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Limitations:-</vt:lpstr>
      <vt:lpstr>PowerPoint Presentation</vt:lpstr>
      <vt:lpstr>REFRENCES:-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Perovskite solar cell (PSC)</dc:title>
  <dc:creator>Ankit kumar</dc:creator>
  <cp:lastModifiedBy>Vivek Kumar</cp:lastModifiedBy>
  <cp:revision>124</cp:revision>
  <dcterms:created xsi:type="dcterms:W3CDTF">2021-11-13T05:28:54Z</dcterms:created>
  <dcterms:modified xsi:type="dcterms:W3CDTF">2022-05-18T09:30:00Z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